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85" r:id="rId2"/>
    <p:sldId id="257" r:id="rId3"/>
    <p:sldId id="258" r:id="rId4"/>
    <p:sldId id="281" r:id="rId5"/>
    <p:sldId id="278" r:id="rId6"/>
    <p:sldId id="279" r:id="rId7"/>
    <p:sldId id="270" r:id="rId8"/>
    <p:sldId id="261" r:id="rId9"/>
    <p:sldId id="262" r:id="rId10"/>
    <p:sldId id="276" r:id="rId11"/>
    <p:sldId id="271" r:id="rId12"/>
    <p:sldId id="290" r:id="rId13"/>
    <p:sldId id="264" r:id="rId14"/>
    <p:sldId id="265" r:id="rId15"/>
    <p:sldId id="287" r:id="rId16"/>
    <p:sldId id="266" r:id="rId17"/>
    <p:sldId id="288" r:id="rId18"/>
    <p:sldId id="272" r:id="rId19"/>
    <p:sldId id="282" r:id="rId20"/>
    <p:sldId id="283" r:id="rId21"/>
    <p:sldId id="273" r:id="rId22"/>
    <p:sldId id="284" r:id="rId23"/>
    <p:sldId id="280" r:id="rId24"/>
    <p:sldId id="289" r:id="rId25"/>
    <p:sldId id="267" r:id="rId26"/>
    <p:sldId id="268" r:id="rId2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521415D9-36F7-43E2-AB2F-B90AF26B5E84}">
      <p14:sectionLst xmlns:p14="http://schemas.microsoft.com/office/powerpoint/2010/main">
        <p14:section name="Default Section" id="{1EFDECC6-0DB7-4363-A4B8-697C91CFCAE4}">
          <p14:sldIdLst>
            <p14:sldId id="285"/>
            <p14:sldId id="257"/>
            <p14:sldId id="258"/>
            <p14:sldId id="281"/>
            <p14:sldId id="278"/>
            <p14:sldId id="279"/>
            <p14:sldId id="270"/>
            <p14:sldId id="261"/>
            <p14:sldId id="262"/>
            <p14:sldId id="276"/>
            <p14:sldId id="271"/>
            <p14:sldId id="290"/>
            <p14:sldId id="264"/>
            <p14:sldId id="265"/>
            <p14:sldId id="287"/>
            <p14:sldId id="266"/>
            <p14:sldId id="288"/>
            <p14:sldId id="272"/>
            <p14:sldId id="282"/>
            <p14:sldId id="283"/>
            <p14:sldId id="273"/>
            <p14:sldId id="284"/>
            <p14:sldId id="280"/>
            <p14:sldId id="289"/>
            <p14:sldId id="267"/>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E537F7"/>
    <a:srgbClr val="58BCEE"/>
    <a:srgbClr val="E1C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644" autoAdjust="0"/>
  </p:normalViewPr>
  <p:slideViewPr>
    <p:cSldViewPr snapToGrid="0">
      <p:cViewPr varScale="1">
        <p:scale>
          <a:sx n="37" d="100"/>
          <a:sy n="37" d="100"/>
        </p:scale>
        <p:origin x="167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QIP is  a field</a:t>
            </a:r>
            <a:r>
              <a:rPr lang="en-US" baseline="0" dirty="0"/>
              <a:t> which deals with controlling quantum carriers of information to perform computational tasks. </a:t>
            </a:r>
            <a:endParaRPr lang="en-US" dirty="0"/>
          </a:p>
          <a:p>
            <a:r>
              <a:rPr lang="en-US" dirty="0"/>
              <a:t>QIP is great – why? The</a:t>
            </a:r>
            <a:r>
              <a:rPr lang="en-US" baseline="0" dirty="0"/>
              <a:t> Hilbert space of quantum theory –namely Superposition and entanglement introduce verity of computational tools that in some manner can be more sufficient and some time not allowed in classical computation. </a:t>
            </a:r>
          </a:p>
          <a:p>
            <a:r>
              <a:rPr lang="en-US" baseline="0" dirty="0"/>
              <a:t>The basic building block of QIP is the Qubit. Quantum analog to classical bit.  It’s a 2 level  quantum system that any QIP involves controlling  manipulating and measuring   a qubit(s).</a:t>
            </a:r>
          </a:p>
          <a:p>
            <a:endParaRPr lang="en-US" baseline="0" dirty="0"/>
          </a:p>
          <a:p>
            <a:r>
              <a:rPr lang="en-US" baseline="0" dirty="0"/>
              <a:t>But this processes are noisy -  gate are not prefects, the environment is hostile and to over come noise and to get fault tolerant computations we have QEC. </a:t>
            </a:r>
          </a:p>
          <a:p>
            <a:endParaRPr lang="en-US" baseline="0" dirty="0"/>
          </a:p>
          <a:p>
            <a:endParaRPr lang="en-US" baseline="0" dirty="0"/>
          </a:p>
          <a:p>
            <a:endParaRPr lang="en-US" dirty="0"/>
          </a:p>
        </p:txBody>
      </p:sp>
    </p:spTree>
    <p:extLst>
      <p:ext uri="{BB962C8B-B14F-4D97-AF65-F5344CB8AC3E}">
        <p14:creationId xmlns:p14="http://schemas.microsoft.com/office/powerpoint/2010/main" val="1265031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0144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2</a:t>
            </a:r>
            <a:r>
              <a:rPr lang="en-US" baseline="0" dirty="0"/>
              <a:t> things – first that we can give feedback to selected ions – and 2</a:t>
            </a:r>
            <a:r>
              <a:rPr lang="en-US" baseline="30000" dirty="0"/>
              <a:t>nd</a:t>
            </a:r>
            <a:r>
              <a:rPr lang="en-US" baseline="0" dirty="0"/>
              <a:t> that the feedback is still fast enough that we don’t loose coherence and we can scan the population of the super position. </a:t>
            </a:r>
          </a:p>
          <a:p>
            <a:r>
              <a:rPr lang="en-US" baseline="0" dirty="0"/>
              <a:t>Ramsey experiment – or the </a:t>
            </a:r>
            <a:r>
              <a:rPr lang="en-US" baseline="0" dirty="0" err="1"/>
              <a:t>ramsey</a:t>
            </a:r>
            <a:r>
              <a:rPr lang="en-US" baseline="0" dirty="0"/>
              <a:t> fringe tells us what is the phase difference between our superposition state (that is evolving at the rate of the detuning) to the state of the ion </a:t>
            </a:r>
            <a:endParaRPr lang="en-US" dirty="0"/>
          </a:p>
        </p:txBody>
      </p:sp>
    </p:spTree>
    <p:extLst>
      <p:ext uri="{BB962C8B-B14F-4D97-AF65-F5344CB8AC3E}">
        <p14:creationId xmlns:p14="http://schemas.microsoft.com/office/powerpoint/2010/main" val="2941626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not even close to  good result.. But we can see here something that is really cool – This is Quantum mechanics –</a:t>
            </a:r>
          </a:p>
          <a:p>
            <a:r>
              <a:rPr lang="en-US" baseline="0" dirty="0"/>
              <a:t>We create an entangled pair, measure just one of them  a different basis such that the second one collapses to a superposition and still remain coherent . </a:t>
            </a:r>
          </a:p>
          <a:p>
            <a:endParaRPr lang="en-US" baseline="0" dirty="0"/>
          </a:p>
          <a:p>
            <a:endParaRPr lang="en-US" baseline="0" dirty="0"/>
          </a:p>
          <a:p>
            <a:r>
              <a:rPr lang="en-US" baseline="0" dirty="0"/>
              <a:t>This is a cool application of the feedback system – why? – We are using entanglement to collapse the 2</a:t>
            </a:r>
            <a:r>
              <a:rPr lang="en-US" baseline="30000" dirty="0"/>
              <a:t>nd</a:t>
            </a:r>
            <a:r>
              <a:rPr lang="en-US" baseline="0" dirty="0"/>
              <a:t> ion to a super position. And of we </a:t>
            </a:r>
            <a:r>
              <a:rPr lang="en-US" baseline="0" dirty="0" err="1"/>
              <a:t>didtnt</a:t>
            </a:r>
            <a:r>
              <a:rPr lang="en-US" baseline="0" dirty="0"/>
              <a:t> had the feedback system we would get 50-50 result. But we can determine the phase that we are giving to the superposition that is coherent to the results and to get a fringe and see the “superposition” that the 2</a:t>
            </a:r>
            <a:r>
              <a:rPr lang="en-US" baseline="30000" dirty="0"/>
              <a:t>nd</a:t>
            </a:r>
            <a:r>
              <a:rPr lang="en-US" baseline="0" dirty="0"/>
              <a:t> ion collapsed to. </a:t>
            </a:r>
            <a:endParaRPr lang="en-US" dirty="0"/>
          </a:p>
        </p:txBody>
      </p:sp>
    </p:spTree>
    <p:extLst>
      <p:ext uri="{BB962C8B-B14F-4D97-AF65-F5344CB8AC3E}">
        <p14:creationId xmlns:p14="http://schemas.microsoft.com/office/powerpoint/2010/main" val="963024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Magnetic susceptibility – from S to D – 1.1Mhz/</a:t>
            </a:r>
            <a:r>
              <a:rPr lang="en-US" baseline="0" dirty="0"/>
              <a:t> G= 2ms. </a:t>
            </a:r>
          </a:p>
          <a:p>
            <a:r>
              <a:rPr lang="en-US" baseline="0" dirty="0"/>
              <a:t>In S levels – 6 </a:t>
            </a:r>
            <a:r>
              <a:rPr lang="en-US" baseline="0" dirty="0" err="1"/>
              <a:t>ms</a:t>
            </a:r>
            <a:r>
              <a:rPr lang="en-US" baseline="0" dirty="0"/>
              <a:t> </a:t>
            </a:r>
          </a:p>
          <a:p>
            <a:r>
              <a:rPr lang="en-US" baseline="0" dirty="0"/>
              <a:t>In D levels – 1.68*3 = ~ 5 = 350us.</a:t>
            </a:r>
          </a:p>
          <a:p>
            <a:r>
              <a:rPr lang="en-US" baseline="0" dirty="0"/>
              <a:t> </a:t>
            </a:r>
            <a:endParaRPr lang="en-US" dirty="0"/>
          </a:p>
          <a:p>
            <a:endParaRPr lang="en-US" dirty="0"/>
          </a:p>
        </p:txBody>
      </p:sp>
    </p:spTree>
    <p:extLst>
      <p:ext uri="{BB962C8B-B14F-4D97-AF65-F5344CB8AC3E}">
        <p14:creationId xmlns:p14="http://schemas.microsoft.com/office/powerpoint/2010/main" val="2166975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QEC is the way</a:t>
            </a:r>
            <a:r>
              <a:rPr lang="en-US" baseline="0" dirty="0"/>
              <a:t> QIP deals with noise – This is a set of algorithms that uses the fact that we can encode the qubit information to a larger Hilbert space and by that enables us to first – detect the error – by using a smart measurement that collapse our wave function to either a subspace where the error is corrected or a subspace where the error is detected and can be corrected using feedback or other tools. </a:t>
            </a:r>
          </a:p>
          <a:p>
            <a:endParaRPr lang="en-US" baseline="0" dirty="0"/>
          </a:p>
          <a:p>
            <a:r>
              <a:rPr lang="en-US" baseline="0" dirty="0"/>
              <a:t>The correction of the error as long as the rest of the steps needs to be </a:t>
            </a:r>
            <a:r>
              <a:rPr lang="en-US" baseline="0" dirty="0" err="1"/>
              <a:t>s.t.</a:t>
            </a:r>
            <a:r>
              <a:rPr lang="en-US" baseline="0" dirty="0"/>
              <a:t> it will not induce more errors than the error rate itself. </a:t>
            </a:r>
          </a:p>
          <a:p>
            <a:r>
              <a:rPr lang="en-US" baseline="0" dirty="0"/>
              <a:t>One of the noise sources is time itself that can cause dephasing and de-coherence.  (more prone to magnetic noise etc..) </a:t>
            </a:r>
          </a:p>
        </p:txBody>
      </p:sp>
    </p:spTree>
    <p:extLst>
      <p:ext uri="{BB962C8B-B14F-4D97-AF65-F5344CB8AC3E}">
        <p14:creationId xmlns:p14="http://schemas.microsoft.com/office/powerpoint/2010/main" val="1108175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Trapped ions are systems where ions are electrically trapped in (usually) linear chains. These systems are well understood and highly controllable and are thus considered a leading platform  for QIP experiments. The ions have typically long life times in the trap and may be cooled, initialized, controlled and measured by applying microwave transitions. Typically a short lived fluorescent internal transition is used to Doppler cool and measure the ion state, and two internal long lived levels are used to encode the logical state |0⟩ and |1⟩. The normal modes of ions in the crystal can be treated as uncoupled harmonic oscillators, which can selectively couple between different ions. </a:t>
            </a:r>
          </a:p>
          <a:p>
            <a:endParaRPr lang="en-US" dirty="0"/>
          </a:p>
        </p:txBody>
      </p:sp>
    </p:spTree>
    <p:extLst>
      <p:ext uri="{BB962C8B-B14F-4D97-AF65-F5344CB8AC3E}">
        <p14:creationId xmlns:p14="http://schemas.microsoft.com/office/powerpoint/2010/main" val="2331336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energy</a:t>
            </a:r>
            <a:r>
              <a:rPr lang="en-US" baseline="0" dirty="0"/>
              <a:t> level scheme of  the </a:t>
            </a:r>
            <a:r>
              <a:rPr lang="en-US" baseline="0" dirty="0" err="1"/>
              <a:t>Sr</a:t>
            </a:r>
            <a:r>
              <a:rPr lang="en-US" baseline="0" dirty="0"/>
              <a:t> atom after ionized. We are </a:t>
            </a:r>
            <a:r>
              <a:rPr lang="en-US" baseline="0" dirty="0" err="1"/>
              <a:t>intrestead</a:t>
            </a:r>
            <a:r>
              <a:rPr lang="en-US" baseline="0" dirty="0"/>
              <a:t> on 3 levels – S,D which are long lived levels and the P which is short lived </a:t>
            </a:r>
          </a:p>
          <a:p>
            <a:r>
              <a:rPr lang="en-US" baseline="0" dirty="0"/>
              <a:t>This is why we are </a:t>
            </a:r>
            <a:r>
              <a:rPr lang="en-US" baseline="0" dirty="0" err="1"/>
              <a:t>encodeing</a:t>
            </a:r>
            <a:r>
              <a:rPr lang="en-US" baseline="0" dirty="0"/>
              <a:t> our qubit on S and  D to allow state selective florescence detection scheme. </a:t>
            </a:r>
          </a:p>
        </p:txBody>
      </p:sp>
    </p:spTree>
    <p:extLst>
      <p:ext uri="{BB962C8B-B14F-4D97-AF65-F5344CB8AC3E}">
        <p14:creationId xmlns:p14="http://schemas.microsoft.com/office/powerpoint/2010/main" val="3366096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using a detection</a:t>
            </a:r>
            <a:r>
              <a:rPr lang="en-US" baseline="0" dirty="0"/>
              <a:t> scheme that is state selective </a:t>
            </a:r>
            <a:r>
              <a:rPr lang="en-US" baseline="0" dirty="0" err="1"/>
              <a:t>flourecence</a:t>
            </a:r>
            <a:r>
              <a:rPr lang="en-US" baseline="0" dirty="0"/>
              <a:t>. </a:t>
            </a:r>
          </a:p>
          <a:p>
            <a:r>
              <a:rPr lang="en-US" baseline="0" dirty="0"/>
              <a:t>This is done by manipulating the electron to different electronic levels here in one of them the electron will decay back and will emit a photon ( This will be bright </a:t>
            </a:r>
            <a:r>
              <a:rPr lang="en-US" baseline="0" dirty="0" err="1"/>
              <a:t>stste</a:t>
            </a:r>
            <a:r>
              <a:rPr lang="en-US" baseline="0" dirty="0"/>
              <a:t>) </a:t>
            </a:r>
          </a:p>
          <a:p>
            <a:r>
              <a:rPr lang="en-US" baseline="0" dirty="0"/>
              <a:t>And the 2</a:t>
            </a:r>
            <a:r>
              <a:rPr lang="en-US" baseline="30000" dirty="0"/>
              <a:t>nd</a:t>
            </a:r>
            <a:r>
              <a:rPr lang="en-US" baseline="0" dirty="0"/>
              <a:t> level will be a long lived level that the electron does not decay from ( during the exposure time) and thus will not scatter photons. </a:t>
            </a:r>
            <a:endParaRPr lang="en-US" dirty="0"/>
          </a:p>
        </p:txBody>
      </p:sp>
    </p:spTree>
    <p:extLst>
      <p:ext uri="{BB962C8B-B14F-4D97-AF65-F5344CB8AC3E}">
        <p14:creationId xmlns:p14="http://schemas.microsoft.com/office/powerpoint/2010/main" val="813440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when are we using this detection scheme? We need to understand how experiment works before – we are starting and experiment with some sequence., it contains cooling, some gates or other manipulations on the qubit and then we measure. And we repeat this process many times to collect statistics on the states and than analyze our experiment. The data is being collected after each repetition but is being processed on the PC only at the end of each experiment. </a:t>
            </a:r>
          </a:p>
          <a:p>
            <a:r>
              <a:rPr lang="en-US" baseline="0" dirty="0"/>
              <a:t>This is a problem if we want to preform tasks like QEC- we don’t have access to the image data – meaning the ion state between exposures. And we cannot perform coherent  operations that are conditioned on the result. </a:t>
            </a:r>
          </a:p>
          <a:p>
            <a:endParaRPr lang="en-US" dirty="0"/>
          </a:p>
        </p:txBody>
      </p:sp>
    </p:spTree>
    <p:extLst>
      <p:ext uri="{BB962C8B-B14F-4D97-AF65-F5344CB8AC3E}">
        <p14:creationId xmlns:p14="http://schemas.microsoft.com/office/powerpoint/2010/main" val="1211612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5157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frame</a:t>
            </a:r>
            <a:r>
              <a:rPr lang="en-US" baseline="0" dirty="0"/>
              <a:t> grabber was specially made for this propose – to so fast image processing and it has a camera link input </a:t>
            </a:r>
            <a:endParaRPr lang="en-US" dirty="0"/>
          </a:p>
        </p:txBody>
      </p:sp>
    </p:spTree>
    <p:extLst>
      <p:ext uri="{BB962C8B-B14F-4D97-AF65-F5344CB8AC3E}">
        <p14:creationId xmlns:p14="http://schemas.microsoft.com/office/powerpoint/2010/main" val="2444463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a:t>
            </a:r>
            <a:r>
              <a:rPr lang="en-US" baseline="0" dirty="0"/>
              <a:t> that now our experiment  have 2 </a:t>
            </a:r>
            <a:r>
              <a:rPr lang="en-US" baseline="0" dirty="0" err="1"/>
              <a:t>measuremnts</a:t>
            </a:r>
            <a:r>
              <a:rPr lang="en-US" baseline="0" dirty="0"/>
              <a:t>- one to check the state and to act </a:t>
            </a:r>
            <a:r>
              <a:rPr lang="en-US" baseline="0" dirty="0" err="1"/>
              <a:t>apon</a:t>
            </a:r>
            <a:r>
              <a:rPr lang="en-US" baseline="0" dirty="0"/>
              <a:t> and the 2</a:t>
            </a:r>
            <a:r>
              <a:rPr lang="en-US" baseline="30000" dirty="0"/>
              <a:t>nd</a:t>
            </a:r>
            <a:r>
              <a:rPr lang="en-US" baseline="0" dirty="0"/>
              <a:t> </a:t>
            </a:r>
            <a:r>
              <a:rPr lang="en-US" baseline="0" dirty="0" err="1"/>
              <a:t>meauremnt</a:t>
            </a:r>
            <a:r>
              <a:rPr lang="en-US" baseline="0" dirty="0"/>
              <a:t> is to get our result. </a:t>
            </a:r>
            <a:endParaRPr lang="en-US" dirty="0"/>
          </a:p>
        </p:txBody>
      </p:sp>
    </p:spTree>
    <p:extLst>
      <p:ext uri="{BB962C8B-B14F-4D97-AF65-F5344CB8AC3E}">
        <p14:creationId xmlns:p14="http://schemas.microsoft.com/office/powerpoint/2010/main" val="433015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FA0C72-49E0-4D63-A4FD-DC6C9463F94A}" type="datetime1">
              <a:rPr lang="en-US" smtClean="0"/>
              <a:t>21-Nov-19</a:t>
            </a:fld>
            <a:endParaRPr lang="en-US"/>
          </a:p>
        </p:txBody>
      </p:sp>
      <p:sp>
        <p:nvSpPr>
          <p:cNvPr id="5" name="Footer Placeholder 4"/>
          <p:cNvSpPr>
            <a:spLocks noGrp="1"/>
          </p:cNvSpPr>
          <p:nvPr>
            <p:ph type="ftr" sz="quarter" idx="11"/>
          </p:nvPr>
        </p:nvSpPr>
        <p:spPr/>
        <p:txBody>
          <a:bodyPr/>
          <a:lstStyle/>
          <a:p>
            <a:r>
              <a:rPr lang="en-US"/>
              <a:t>MSc thesis defense -Y</a:t>
            </a:r>
          </a:p>
        </p:txBody>
      </p:sp>
      <p:sp>
        <p:nvSpPr>
          <p:cNvPr id="6" name="Slide Number Placeholder 5"/>
          <p:cNvSpPr>
            <a:spLocks noGrp="1"/>
          </p:cNvSpPr>
          <p:nvPr>
            <p:ph type="sldNum" sz="quarter" idx="12"/>
          </p:nvPr>
        </p:nvSpPr>
        <p:spPr>
          <a:xfrm>
            <a:off x="11349400" y="9326880"/>
            <a:ext cx="384721" cy="379591"/>
          </a:xfrm>
        </p:spPr>
        <p:txBody>
          <a:bodyPr/>
          <a:lstStyle/>
          <a:p>
            <a:fld id="{1BCA13AE-FB48-4972-BEAB-27BADD63CCAA}" type="slidenum">
              <a:rPr lang="en-US" smtClean="0"/>
              <a:t>‹#›</a:t>
            </a:fld>
            <a:endParaRPr lang="en-US" dirty="0"/>
          </a:p>
        </p:txBody>
      </p:sp>
    </p:spTree>
    <p:extLst>
      <p:ext uri="{BB962C8B-B14F-4D97-AF65-F5344CB8AC3E}">
        <p14:creationId xmlns:p14="http://schemas.microsoft.com/office/powerpoint/2010/main" val="1494286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9.png"/><Relationship Id="rId3" Type="http://schemas.openxmlformats.org/officeDocument/2006/relationships/image" Target="../media/image9.png"/><Relationship Id="rId7" Type="http://schemas.openxmlformats.org/officeDocument/2006/relationships/image" Target="../media/image8.jpeg"/><Relationship Id="rId12"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4.jpeg"/><Relationship Id="rId5" Type="http://schemas.openxmlformats.org/officeDocument/2006/relationships/image" Target="../media/image23.jpeg"/><Relationship Id="rId10" Type="http://schemas.openxmlformats.org/officeDocument/2006/relationships/image" Target="../media/image1.png"/><Relationship Id="rId4" Type="http://schemas.openxmlformats.org/officeDocument/2006/relationships/image" Target="../media/image22.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3.jpeg"/><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44.png"/><Relationship Id="rId4" Type="http://schemas.openxmlformats.org/officeDocument/2006/relationships/image" Target="../media/image31.png"/><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7.png"/><Relationship Id="rId5" Type="http://schemas.openxmlformats.org/officeDocument/2006/relationships/image" Target="../media/image44.jp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9.png"/><Relationship Id="rId7" Type="http://schemas.openxmlformats.org/officeDocument/2006/relationships/image" Target="../media/image51.png"/><Relationship Id="rId2" Type="http://schemas.openxmlformats.org/officeDocument/2006/relationships/image" Target="../media/image44.jpg"/><Relationship Id="rId1" Type="http://schemas.openxmlformats.org/officeDocument/2006/relationships/slideLayout" Target="../slideLayouts/slideLayout7.xml"/><Relationship Id="rId6" Type="http://schemas.openxmlformats.org/officeDocument/2006/relationships/image" Target="../media/image47.gif"/><Relationship Id="rId5" Type="http://schemas.openxmlformats.org/officeDocument/2006/relationships/image" Target="../media/image45.png"/><Relationship Id="rId10" Type="http://schemas.openxmlformats.org/officeDocument/2006/relationships/image" Target="../media/image53.gif"/><Relationship Id="rId4" Type="http://schemas.openxmlformats.org/officeDocument/2006/relationships/image" Target="../media/image46.png"/><Relationship Id="rId9"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1.png"/><Relationship Id="rId7" Type="http://schemas.openxmlformats.org/officeDocument/2006/relationships/image" Target="../media/image73.png"/><Relationship Id="rId2" Type="http://schemas.openxmlformats.org/officeDocument/2006/relationships/image" Target="../media/image60.png"/><Relationship Id="rId1" Type="http://schemas.openxmlformats.org/officeDocument/2006/relationships/slideLayout" Target="../slideLayouts/slideLayout1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69.png"/><Relationship Id="rId9"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82.png"/><Relationship Id="rId39" Type="http://schemas.openxmlformats.org/officeDocument/2006/relationships/image" Target="../media/image570.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0.png"/><Relationship Id="rId40" Type="http://schemas.openxmlformats.org/officeDocument/2006/relationships/image" Target="../media/image62.png"/><Relationship Id="rId5" Type="http://schemas.openxmlformats.org/officeDocument/2006/relationships/image" Target="../media/image79.png"/><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8" Type="http://schemas.openxmlformats.org/officeDocument/2006/relationships/image" Target="../media/image89.png"/><Relationship Id="rId39" Type="http://schemas.openxmlformats.org/officeDocument/2006/relationships/image" Target="../media/image570.png"/><Relationship Id="rId3" Type="http://schemas.openxmlformats.org/officeDocument/2006/relationships/image" Target="../media/image63.png"/><Relationship Id="rId7"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65.png"/><Relationship Id="rId9" Type="http://schemas.openxmlformats.org/officeDocument/2006/relationships/image" Target="../media/image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94.png"/></Relationships>
</file>

<file path=ppt/slides/_rels/slide2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8.jpe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13" Type="http://schemas.openxmlformats.org/officeDocument/2006/relationships/image" Target="../media/image30.png"/><Relationship Id="rId3" Type="http://schemas.openxmlformats.org/officeDocument/2006/relationships/image" Target="../media/image24.png"/><Relationship Id="rId12" Type="http://schemas.openxmlformats.org/officeDocument/2006/relationships/image" Target="../media/image29.png"/><Relationship Id="rId7" Type="http://schemas.openxmlformats.org/officeDocument/2006/relationships/image" Target="../media/image240.png"/><Relationship Id="rId17" Type="http://schemas.openxmlformats.org/officeDocument/2006/relationships/image" Target="../media/image4.png"/><Relationship Id="rId2" Type="http://schemas.openxmlformats.org/officeDocument/2006/relationships/notesSlide" Target="../notesSlides/notesSlide5.xml"/><Relationship Id="rId16" Type="http://schemas.openxmlformats.org/officeDocument/2006/relationships/image" Target="../media/image8.jpe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28.png"/><Relationship Id="rId5" Type="http://schemas.openxmlformats.org/officeDocument/2006/relationships/image" Target="../media/image25.png"/><Relationship Id="rId15" Type="http://schemas.openxmlformats.org/officeDocument/2006/relationships/image" Target="../media/image270.png"/><Relationship Id="rId10" Type="http://schemas.openxmlformats.org/officeDocument/2006/relationships/image" Target="../media/image27.png"/><Relationship Id="rId4" Type="http://schemas.openxmlformats.org/officeDocument/2006/relationships/image" Target="../media/image66.png"/><Relationship Id="rId9" Type="http://schemas.openxmlformats.org/officeDocument/2006/relationships/image" Target="../media/image70.png"/><Relationship Id="rId14" Type="http://schemas.openxmlformats.org/officeDocument/2006/relationships/image" Target="../media/image26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027" y="1083733"/>
            <a:ext cx="15620607" cy="7884160"/>
          </a:xfrm>
          <a:prstGeom prst="rect">
            <a:avLst/>
          </a:prstGeom>
          <a:effectLst>
            <a:glow>
              <a:schemeClr val="accent1"/>
            </a:glow>
          </a:effectLst>
        </p:spPr>
      </p:pic>
      <p:sp>
        <p:nvSpPr>
          <p:cNvPr id="8" name="Rectangle 7"/>
          <p:cNvSpPr/>
          <p:nvPr/>
        </p:nvSpPr>
        <p:spPr>
          <a:xfrm>
            <a:off x="-1219200" y="568960"/>
            <a:ext cx="16052800" cy="9022080"/>
          </a:xfrm>
          <a:prstGeom prst="rect">
            <a:avLst/>
          </a:prstGeom>
          <a:solidFill>
            <a:schemeClr val="bg1">
              <a:alpha val="26000"/>
            </a:schemeClr>
          </a:solidFill>
          <a:ln>
            <a:solidFill>
              <a:schemeClr val="bg1"/>
            </a:solid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2" name="Title 1"/>
          <p:cNvSpPr>
            <a:spLocks noGrp="1"/>
          </p:cNvSpPr>
          <p:nvPr>
            <p:ph type="ctrTitle"/>
          </p:nvPr>
        </p:nvSpPr>
        <p:spPr>
          <a:xfrm>
            <a:off x="1570728" y="1550651"/>
            <a:ext cx="9753600" cy="2546773"/>
          </a:xfrm>
        </p:spPr>
        <p:txBody>
          <a:bodyPr>
            <a:normAutofit fontScale="90000"/>
          </a:bodyPr>
          <a:lstStyle/>
          <a:p>
            <a:r>
              <a:rPr lang="en-US" dirty="0"/>
              <a:t>Real-time Detection &amp; Coherent Feedback in Trapped ions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8506" y="5802933"/>
            <a:ext cx="3853859" cy="2890396"/>
          </a:xfrm>
          <a:prstGeom prst="rect">
            <a:avLst/>
          </a:prstGeom>
        </p:spPr>
      </p:pic>
      <p:pic>
        <p:nvPicPr>
          <p:cNvPr id="5"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2239" t="17111" r="17536" b="13322"/>
          <a:stretch/>
        </p:blipFill>
        <p:spPr bwMode="auto">
          <a:xfrm>
            <a:off x="8864790" y="6798009"/>
            <a:ext cx="1689788" cy="897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2239" t="17111" r="17536" b="13322"/>
          <a:stretch/>
        </p:blipFill>
        <p:spPr bwMode="auto">
          <a:xfrm>
            <a:off x="2576293" y="6798008"/>
            <a:ext cx="1689788" cy="897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615010" y="4237128"/>
            <a:ext cx="376253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MICE 2019</a:t>
            </a:r>
          </a:p>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0" name="TextBox 9"/>
          <p:cNvSpPr txBox="1"/>
          <p:nvPr/>
        </p:nvSpPr>
        <p:spPr>
          <a:xfrm>
            <a:off x="8550660" y="8789233"/>
            <a:ext cx="482889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t>Lior Gazit, Tom </a:t>
            </a:r>
            <a:r>
              <a:rPr lang="en-US" sz="2800" dirty="0" err="1"/>
              <a:t>Manovitz</a:t>
            </a:r>
            <a:endParaRPr lang="en-US" sz="2800" dirty="0"/>
          </a:p>
          <a:p>
            <a:pPr marL="0" marR="0" indent="0" algn="ctr" defTabSz="5842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408135529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950494" y="3081174"/>
            <a:ext cx="4314992" cy="876735"/>
            <a:chOff x="3950494" y="3081174"/>
            <a:chExt cx="4314992" cy="876735"/>
          </a:xfrm>
        </p:grpSpPr>
        <p:pic>
          <p:nvPicPr>
            <p:cNvPr id="164" name="Picture 163"/>
            <p:cNvPicPr>
              <a:picLocks noChangeAspect="1"/>
            </p:cNvPicPr>
            <p:nvPr/>
          </p:nvPicPr>
          <p:blipFill>
            <a:blip r:embed="rId3"/>
            <a:stretch>
              <a:fillRect/>
            </a:stretch>
          </p:blipFill>
          <p:spPr>
            <a:xfrm>
              <a:off x="3965194" y="3754284"/>
              <a:ext cx="3209925" cy="200025"/>
            </a:xfrm>
            <a:prstGeom prst="rect">
              <a:avLst/>
            </a:prstGeom>
          </p:spPr>
        </p:pic>
        <p:cxnSp>
          <p:nvCxnSpPr>
            <p:cNvPr id="170" name="Straight Connector 169"/>
            <p:cNvCxnSpPr/>
            <p:nvPr/>
          </p:nvCxnSpPr>
          <p:spPr>
            <a:xfrm>
              <a:off x="7797745" y="3087212"/>
              <a:ext cx="460662"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72" name="Straight Connector 171"/>
            <p:cNvCxnSpPr/>
            <p:nvPr/>
          </p:nvCxnSpPr>
          <p:spPr>
            <a:xfrm flipH="1">
              <a:off x="8258407" y="3081174"/>
              <a:ext cx="3539" cy="38804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52" name="Straight Connector 151"/>
            <p:cNvCxnSpPr>
              <a:stCxn id="151" idx="3"/>
            </p:cNvCxnSpPr>
            <p:nvPr/>
          </p:nvCxnSpPr>
          <p:spPr>
            <a:xfrm flipV="1">
              <a:off x="7171511" y="3469223"/>
              <a:ext cx="1093975" cy="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pic>
          <p:nvPicPr>
            <p:cNvPr id="153" name="Picture 152"/>
            <p:cNvPicPr>
              <a:picLocks noChangeAspect="1"/>
            </p:cNvPicPr>
            <p:nvPr/>
          </p:nvPicPr>
          <p:blipFill rotWithShape="1">
            <a:blip r:embed="rId3"/>
            <a:srcRect l="81694" t="-42223" b="-2684"/>
            <a:stretch/>
          </p:blipFill>
          <p:spPr>
            <a:xfrm rot="5400000">
              <a:off x="3807901" y="3512898"/>
              <a:ext cx="587604" cy="302418"/>
            </a:xfrm>
            <a:prstGeom prst="rect">
              <a:avLst/>
            </a:prstGeom>
          </p:spPr>
        </p:pic>
        <p:pic>
          <p:nvPicPr>
            <p:cNvPr id="151" name="Picture 150"/>
            <p:cNvPicPr>
              <a:picLocks noChangeAspect="1"/>
            </p:cNvPicPr>
            <p:nvPr/>
          </p:nvPicPr>
          <p:blipFill>
            <a:blip r:embed="rId3"/>
            <a:stretch>
              <a:fillRect/>
            </a:stretch>
          </p:blipFill>
          <p:spPr>
            <a:xfrm>
              <a:off x="3961586" y="3369211"/>
              <a:ext cx="3209925" cy="200025"/>
            </a:xfrm>
            <a:prstGeom prst="rect">
              <a:avLst/>
            </a:prstGeom>
          </p:spPr>
        </p:pic>
      </p:grpSp>
      <p:pic>
        <p:nvPicPr>
          <p:cNvPr id="5" name="Picture 4"/>
          <p:cNvPicPr>
            <a:picLocks noChangeAspect="1"/>
          </p:cNvPicPr>
          <p:nvPr/>
        </p:nvPicPr>
        <p:blipFill rotWithShape="1">
          <a:blip r:embed="rId4"/>
          <a:srcRect t="66172"/>
          <a:stretch/>
        </p:blipFill>
        <p:spPr>
          <a:xfrm>
            <a:off x="3650879" y="1935448"/>
            <a:ext cx="4052073" cy="1290352"/>
          </a:xfrm>
          <a:prstGeom prst="rect">
            <a:avLst/>
          </a:prstGeom>
        </p:spPr>
      </p:pic>
      <p:grpSp>
        <p:nvGrpSpPr>
          <p:cNvPr id="3" name="Group 2"/>
          <p:cNvGrpSpPr/>
          <p:nvPr/>
        </p:nvGrpSpPr>
        <p:grpSpPr>
          <a:xfrm>
            <a:off x="8615454" y="6397928"/>
            <a:ext cx="3985471" cy="1933064"/>
            <a:chOff x="8429975" y="7993918"/>
            <a:chExt cx="3481101" cy="1621264"/>
          </a:xfrm>
        </p:grpSpPr>
        <p:pic>
          <p:nvPicPr>
            <p:cNvPr id="1030" name="Picture 6" descr="Image result for ni 1473r data she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2462" y="7993918"/>
              <a:ext cx="1769621" cy="1267997"/>
            </a:xfrm>
            <a:prstGeom prst="rect">
              <a:avLst/>
            </a:prstGeom>
            <a:noFill/>
            <a:extLst>
              <a:ext uri="{909E8E84-426E-40DD-AFC4-6F175D3DCCD1}">
                <a14:hiddenFill xmlns:a14="http://schemas.microsoft.com/office/drawing/2010/main">
                  <a:solidFill>
                    <a:srgbClr val="FFFFFF"/>
                  </a:solidFill>
                </a14:hiddenFill>
              </a:ext>
            </a:extLst>
          </p:spPr>
        </p:pic>
        <p:sp>
          <p:nvSpPr>
            <p:cNvPr id="1024" name="TextBox 1023"/>
            <p:cNvSpPr txBox="1"/>
            <p:nvPr/>
          </p:nvSpPr>
          <p:spPr>
            <a:xfrm>
              <a:off x="8429975" y="8958592"/>
              <a:ext cx="348110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Frame</a:t>
              </a:r>
              <a:r>
                <a:rPr kumimoji="0" lang="en-US" sz="3600" b="0" i="0" u="none" strike="noStrike" cap="none" spc="0" normalizeH="0" dirty="0">
                  <a:ln>
                    <a:noFill/>
                  </a:ln>
                  <a:solidFill>
                    <a:srgbClr val="000000"/>
                  </a:solidFill>
                  <a:effectLst/>
                  <a:uFillTx/>
                  <a:latin typeface="+mn-lt"/>
                  <a:ea typeface="+mn-ea"/>
                  <a:cs typeface="+mn-cs"/>
                  <a:sym typeface="Helvetica Light"/>
                </a:rPr>
                <a:t> grabber</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grpSp>
      <p:pic>
        <p:nvPicPr>
          <p:cNvPr id="1025" name="Picture 1024"/>
          <p:cNvPicPr>
            <a:picLocks noChangeAspect="1"/>
          </p:cNvPicPr>
          <p:nvPr/>
        </p:nvPicPr>
        <p:blipFill rotWithShape="1">
          <a:blip r:embed="rId6"/>
          <a:srcRect t="71529"/>
          <a:stretch/>
        </p:blipFill>
        <p:spPr>
          <a:xfrm>
            <a:off x="1107581" y="5163132"/>
            <a:ext cx="6086347" cy="2607413"/>
          </a:xfrm>
          <a:prstGeom prst="rect">
            <a:avLst/>
          </a:prstGeom>
        </p:spPr>
      </p:pic>
      <p:pic>
        <p:nvPicPr>
          <p:cNvPr id="201" name="Picture 2" descr="Image result for andor ultra 879 camera lin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50046" y="1381661"/>
            <a:ext cx="2381250" cy="20383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1030"/>
          <p:cNvPicPr>
            <a:picLocks noChangeAspect="1"/>
          </p:cNvPicPr>
          <p:nvPr/>
        </p:nvPicPr>
        <p:blipFill rotWithShape="1">
          <a:blip r:embed="rId8"/>
          <a:srcRect t="36546"/>
          <a:stretch/>
        </p:blipFill>
        <p:spPr>
          <a:xfrm>
            <a:off x="3650879" y="1921917"/>
            <a:ext cx="4073862" cy="1303883"/>
          </a:xfrm>
          <a:prstGeom prst="rect">
            <a:avLst/>
          </a:prstGeom>
        </p:spPr>
      </p:pic>
      <p:pic>
        <p:nvPicPr>
          <p:cNvPr id="7" name="Picture 6"/>
          <p:cNvPicPr>
            <a:picLocks noChangeAspect="1"/>
          </p:cNvPicPr>
          <p:nvPr/>
        </p:nvPicPr>
        <p:blipFill rotWithShape="1">
          <a:blip r:embed="rId9"/>
          <a:srcRect t="66404"/>
          <a:stretch/>
        </p:blipFill>
        <p:spPr>
          <a:xfrm>
            <a:off x="3650879" y="1917216"/>
            <a:ext cx="4137799" cy="1308584"/>
          </a:xfrm>
          <a:prstGeom prst="rect">
            <a:avLst/>
          </a:prstGeom>
        </p:spPr>
      </p:pic>
      <p:sp>
        <p:nvSpPr>
          <p:cNvPr id="21" name="Right Arrow 20"/>
          <p:cNvSpPr/>
          <p:nvPr/>
        </p:nvSpPr>
        <p:spPr>
          <a:xfrm>
            <a:off x="3946232" y="2951491"/>
            <a:ext cx="832818" cy="304800"/>
          </a:xfrm>
          <a:prstGeom prst="rightArrow">
            <a:avLst/>
          </a:prstGeom>
          <a:blipFill rotWithShape="1">
            <a:blip r:embed="rId10"/>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Down Arrow 19"/>
          <p:cNvSpPr/>
          <p:nvPr/>
        </p:nvSpPr>
        <p:spPr>
          <a:xfrm>
            <a:off x="3683283" y="2250424"/>
            <a:ext cx="280348" cy="660400"/>
          </a:xfrm>
          <a:prstGeom prst="downArrow">
            <a:avLst/>
          </a:prstGeom>
          <a:blipFill rotWithShape="1">
            <a:blip r:embed="rId10"/>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 name="Title 1"/>
          <p:cNvSpPr>
            <a:spLocks noGrp="1"/>
          </p:cNvSpPr>
          <p:nvPr>
            <p:ph type="title"/>
          </p:nvPr>
        </p:nvSpPr>
        <p:spPr>
          <a:xfrm>
            <a:off x="906995" y="-476133"/>
            <a:ext cx="11099800" cy="2159000"/>
          </a:xfrm>
        </p:spPr>
        <p:txBody>
          <a:bodyPr/>
          <a:lstStyle/>
          <a:p>
            <a:r>
              <a:rPr lang="en-US" dirty="0"/>
              <a:t>How?</a:t>
            </a:r>
          </a:p>
        </p:txBody>
      </p:sp>
      <p:grpSp>
        <p:nvGrpSpPr>
          <p:cNvPr id="99" name="Group 98"/>
          <p:cNvGrpSpPr/>
          <p:nvPr/>
        </p:nvGrpSpPr>
        <p:grpSpPr>
          <a:xfrm rot="20036037" flipH="1">
            <a:off x="7719452" y="6549937"/>
            <a:ext cx="1033205" cy="859995"/>
            <a:chOff x="7810500" y="5623729"/>
            <a:chExt cx="936464" cy="692150"/>
          </a:xfrm>
        </p:grpSpPr>
        <p:pic>
          <p:nvPicPr>
            <p:cNvPr id="100" name="Picture 4" descr="Image result for mdr cable"/>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1621" t="31456" r="-447" b="17371"/>
            <a:stretch/>
          </p:blipFill>
          <p:spPr bwMode="auto">
            <a:xfrm>
              <a:off x="8086564" y="5623729"/>
              <a:ext cx="660400" cy="69215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descr="Image result for mdr cable"/>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1903" t="47585" r="-448" b="17370"/>
            <a:stretch/>
          </p:blipFill>
          <p:spPr bwMode="auto">
            <a:xfrm>
              <a:off x="7810500" y="5835535"/>
              <a:ext cx="927100" cy="473994"/>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Trapezoid 104"/>
          <p:cNvSpPr/>
          <p:nvPr/>
        </p:nvSpPr>
        <p:spPr>
          <a:xfrm rot="5400000">
            <a:off x="262600" y="2063507"/>
            <a:ext cx="774891" cy="1037609"/>
          </a:xfrm>
          <a:prstGeom prst="trapezoid">
            <a:avLst>
              <a:gd name="adj" fmla="val 49243"/>
            </a:avLst>
          </a:prstGeom>
          <a:gradFill flip="none" rotWithShape="1">
            <a:gsLst>
              <a:gs pos="0">
                <a:schemeClr val="accent4">
                  <a:lumMod val="20000"/>
                  <a:lumOff val="80000"/>
                  <a:alpha val="70000"/>
                </a:schemeClr>
              </a:gs>
              <a:gs pos="50000">
                <a:srgbClr val="7030A0">
                  <a:alpha val="70000"/>
                </a:srgbClr>
              </a:gs>
              <a:gs pos="100000">
                <a:schemeClr val="accent4">
                  <a:lumMod val="30000"/>
                  <a:lumOff val="70000"/>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3958205" y="3747718"/>
            <a:ext cx="3209925" cy="205522"/>
            <a:chOff x="6022514" y="3566399"/>
            <a:chExt cx="3209925" cy="205522"/>
          </a:xfrm>
        </p:grpSpPr>
        <p:pic>
          <p:nvPicPr>
            <p:cNvPr id="189" name="Picture 188"/>
            <p:cNvPicPr>
              <a:picLocks noChangeAspect="1"/>
            </p:cNvPicPr>
            <p:nvPr/>
          </p:nvPicPr>
          <p:blipFill>
            <a:blip r:embed="rId3"/>
            <a:stretch>
              <a:fillRect/>
            </a:stretch>
          </p:blipFill>
          <p:spPr>
            <a:xfrm>
              <a:off x="6022514" y="3571896"/>
              <a:ext cx="3209925" cy="200025"/>
            </a:xfrm>
            <a:prstGeom prst="rect">
              <a:avLst/>
            </a:prstGeom>
          </p:spPr>
        </p:pic>
        <p:sp>
          <p:nvSpPr>
            <p:cNvPr id="186" name="Rectangle 185"/>
            <p:cNvSpPr/>
            <p:nvPr/>
          </p:nvSpPr>
          <p:spPr>
            <a:xfrm>
              <a:off x="6541164" y="3567992"/>
              <a:ext cx="583329" cy="186910"/>
            </a:xfrm>
            <a:prstGeom prst="rect">
              <a:avLst/>
            </a:prstGeom>
            <a:solidFill>
              <a:srgbClr val="E537F7">
                <a:alpha val="46000"/>
              </a:srgb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87" name="Rectangle 186"/>
            <p:cNvSpPr/>
            <p:nvPr/>
          </p:nvSpPr>
          <p:spPr>
            <a:xfrm>
              <a:off x="8158707" y="3574549"/>
              <a:ext cx="583329" cy="186910"/>
            </a:xfrm>
            <a:prstGeom prst="rect">
              <a:avLst/>
            </a:prstGeom>
            <a:solidFill>
              <a:srgbClr val="E537F7">
                <a:alpha val="46000"/>
              </a:srgb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88" name="Rectangle 187"/>
            <p:cNvSpPr/>
            <p:nvPr/>
          </p:nvSpPr>
          <p:spPr>
            <a:xfrm>
              <a:off x="7345944" y="3566399"/>
              <a:ext cx="583329" cy="186910"/>
            </a:xfrm>
            <a:prstGeom prst="rect">
              <a:avLst/>
            </a:prstGeom>
            <a:solidFill>
              <a:schemeClr val="bg2">
                <a:alpha val="46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grpSp>
        <p:nvGrpSpPr>
          <p:cNvPr id="23" name="Group 22"/>
          <p:cNvGrpSpPr/>
          <p:nvPr/>
        </p:nvGrpSpPr>
        <p:grpSpPr>
          <a:xfrm>
            <a:off x="4728111" y="1586635"/>
            <a:ext cx="3679930" cy="2915748"/>
            <a:chOff x="4728111" y="1586635"/>
            <a:chExt cx="3679930" cy="2915748"/>
          </a:xfrm>
        </p:grpSpPr>
        <p:sp>
          <p:nvSpPr>
            <p:cNvPr id="4" name="TextBox 3"/>
            <p:cNvSpPr txBox="1"/>
            <p:nvPr/>
          </p:nvSpPr>
          <p:spPr>
            <a:xfrm>
              <a:off x="5353881" y="1586635"/>
              <a:ext cx="891531"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Helvetica Light"/>
                </a:rPr>
                <a:t>20</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06" name="TextBox 105"/>
            <p:cNvSpPr txBox="1"/>
            <p:nvPr/>
          </p:nvSpPr>
          <p:spPr>
            <a:xfrm>
              <a:off x="7670043" y="2470025"/>
              <a:ext cx="49628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Helvetica Light"/>
                </a:rPr>
                <a:t>5</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5" name="TextBox 14"/>
            <p:cNvSpPr txBox="1"/>
            <p:nvPr/>
          </p:nvSpPr>
          <p:spPr>
            <a:xfrm>
              <a:off x="4728111" y="3957025"/>
              <a:ext cx="191939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Register</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6" name="TextBox 15"/>
            <p:cNvSpPr txBox="1"/>
            <p:nvPr/>
          </p:nvSpPr>
          <p:spPr>
            <a:xfrm>
              <a:off x="6563023" y="4092014"/>
              <a:ext cx="184501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sym typeface="Helvetica Light"/>
                </a:rPr>
                <a:t>Gain, </a:t>
              </a:r>
              <a:r>
                <a:rPr lang="en-US" sz="2000" dirty="0"/>
                <a:t>Output</a:t>
              </a:r>
              <a:endParaRPr kumimoji="0" lang="en-US" sz="2000" b="0" i="0" u="none" strike="noStrike" cap="none" spc="0" normalizeH="0" baseline="0" dirty="0">
                <a:ln>
                  <a:noFill/>
                </a:ln>
                <a:solidFill>
                  <a:srgbClr val="000000"/>
                </a:solidFill>
                <a:effectLst/>
                <a:uFillTx/>
                <a:sym typeface="Helvetica Light"/>
              </a:endParaRPr>
            </a:p>
          </p:txBody>
        </p:sp>
      </p:grpSp>
      <p:grpSp>
        <p:nvGrpSpPr>
          <p:cNvPr id="154" name="Group 153"/>
          <p:cNvGrpSpPr/>
          <p:nvPr/>
        </p:nvGrpSpPr>
        <p:grpSpPr>
          <a:xfrm>
            <a:off x="3944850" y="3355612"/>
            <a:ext cx="3209925" cy="205522"/>
            <a:chOff x="6022514" y="3566399"/>
            <a:chExt cx="3209925" cy="205522"/>
          </a:xfrm>
        </p:grpSpPr>
        <p:pic>
          <p:nvPicPr>
            <p:cNvPr id="155" name="Picture 154"/>
            <p:cNvPicPr>
              <a:picLocks noChangeAspect="1"/>
            </p:cNvPicPr>
            <p:nvPr/>
          </p:nvPicPr>
          <p:blipFill>
            <a:blip r:embed="rId3"/>
            <a:stretch>
              <a:fillRect/>
            </a:stretch>
          </p:blipFill>
          <p:spPr>
            <a:xfrm>
              <a:off x="6022514" y="3571896"/>
              <a:ext cx="3209925" cy="200025"/>
            </a:xfrm>
            <a:prstGeom prst="rect">
              <a:avLst/>
            </a:prstGeom>
          </p:spPr>
        </p:pic>
        <p:sp>
          <p:nvSpPr>
            <p:cNvPr id="156" name="Rectangle 155"/>
            <p:cNvSpPr/>
            <p:nvPr/>
          </p:nvSpPr>
          <p:spPr>
            <a:xfrm>
              <a:off x="6541164" y="3567992"/>
              <a:ext cx="583329" cy="186910"/>
            </a:xfrm>
            <a:prstGeom prst="rect">
              <a:avLst/>
            </a:prstGeom>
            <a:solidFill>
              <a:srgbClr val="E537F7">
                <a:alpha val="46000"/>
              </a:srgb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1" name="Rectangle 160"/>
            <p:cNvSpPr/>
            <p:nvPr/>
          </p:nvSpPr>
          <p:spPr>
            <a:xfrm>
              <a:off x="8158707" y="3574549"/>
              <a:ext cx="583329" cy="186910"/>
            </a:xfrm>
            <a:prstGeom prst="rect">
              <a:avLst/>
            </a:prstGeom>
            <a:solidFill>
              <a:srgbClr val="E537F7">
                <a:alpha val="46000"/>
              </a:srgb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3" name="Rectangle 162"/>
            <p:cNvSpPr/>
            <p:nvPr/>
          </p:nvSpPr>
          <p:spPr>
            <a:xfrm>
              <a:off x="7345944" y="3566399"/>
              <a:ext cx="583329" cy="186910"/>
            </a:xfrm>
            <a:prstGeom prst="rect">
              <a:avLst/>
            </a:prstGeom>
            <a:solidFill>
              <a:schemeClr val="bg2">
                <a:alpha val="46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grpSp>
        <p:nvGrpSpPr>
          <p:cNvPr id="18" name="Group 17"/>
          <p:cNvGrpSpPr/>
          <p:nvPr/>
        </p:nvGrpSpPr>
        <p:grpSpPr>
          <a:xfrm>
            <a:off x="3951587" y="3752910"/>
            <a:ext cx="3209926" cy="205522"/>
            <a:chOff x="963548" y="4182218"/>
            <a:chExt cx="3209926" cy="205522"/>
          </a:xfrm>
        </p:grpSpPr>
        <p:pic>
          <p:nvPicPr>
            <p:cNvPr id="166" name="Picture 165"/>
            <p:cNvPicPr>
              <a:picLocks noChangeAspect="1"/>
            </p:cNvPicPr>
            <p:nvPr/>
          </p:nvPicPr>
          <p:blipFill>
            <a:blip r:embed="rId3"/>
            <a:stretch>
              <a:fillRect/>
            </a:stretch>
          </p:blipFill>
          <p:spPr>
            <a:xfrm>
              <a:off x="963548" y="4187715"/>
              <a:ext cx="3209925" cy="200025"/>
            </a:xfrm>
            <a:prstGeom prst="rect">
              <a:avLst/>
            </a:prstGeom>
          </p:spPr>
        </p:pic>
        <p:sp>
          <p:nvSpPr>
            <p:cNvPr id="167" name="Rectangle 166"/>
            <p:cNvSpPr/>
            <p:nvPr/>
          </p:nvSpPr>
          <p:spPr>
            <a:xfrm>
              <a:off x="2180698" y="4183811"/>
              <a:ext cx="583329" cy="186910"/>
            </a:xfrm>
            <a:prstGeom prst="rect">
              <a:avLst/>
            </a:prstGeom>
            <a:solidFill>
              <a:srgbClr val="E537F7">
                <a:alpha val="46000"/>
              </a:srgb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8" name="Rectangle 167"/>
            <p:cNvSpPr/>
            <p:nvPr/>
          </p:nvSpPr>
          <p:spPr>
            <a:xfrm>
              <a:off x="3798242" y="4190368"/>
              <a:ext cx="375232" cy="186910"/>
            </a:xfrm>
            <a:prstGeom prst="rect">
              <a:avLst/>
            </a:prstGeom>
            <a:solidFill>
              <a:srgbClr val="E537F7">
                <a:alpha val="46000"/>
              </a:srgb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9" name="Rectangle 168"/>
            <p:cNvSpPr/>
            <p:nvPr/>
          </p:nvSpPr>
          <p:spPr>
            <a:xfrm>
              <a:off x="2985478" y="4182218"/>
              <a:ext cx="583329" cy="186910"/>
            </a:xfrm>
            <a:prstGeom prst="rect">
              <a:avLst/>
            </a:prstGeom>
            <a:solidFill>
              <a:schemeClr val="bg2">
                <a:alpha val="46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grpSp>
        <p:nvGrpSpPr>
          <p:cNvPr id="22" name="Group 21"/>
          <p:cNvGrpSpPr/>
          <p:nvPr/>
        </p:nvGrpSpPr>
        <p:grpSpPr>
          <a:xfrm>
            <a:off x="838483" y="3509686"/>
            <a:ext cx="8972680" cy="1396143"/>
            <a:chOff x="838483" y="3509686"/>
            <a:chExt cx="8972680" cy="1396143"/>
          </a:xfrm>
        </p:grpSpPr>
        <p:grpSp>
          <p:nvGrpSpPr>
            <p:cNvPr id="191" name="Group 190"/>
            <p:cNvGrpSpPr/>
            <p:nvPr/>
          </p:nvGrpSpPr>
          <p:grpSpPr>
            <a:xfrm rot="3247974">
              <a:off x="8356992" y="3489879"/>
              <a:ext cx="719150" cy="758764"/>
              <a:chOff x="7810500" y="5623729"/>
              <a:chExt cx="936464" cy="692150"/>
            </a:xfrm>
          </p:grpSpPr>
          <p:pic>
            <p:nvPicPr>
              <p:cNvPr id="1028" name="Picture 4" descr="Image result for mdr cable"/>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1621" t="31456" r="-447" b="17371"/>
              <a:stretch/>
            </p:blipFill>
            <p:spPr bwMode="auto">
              <a:xfrm>
                <a:off x="8086564" y="5623729"/>
                <a:ext cx="660400" cy="692150"/>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4" descr="Image result for mdr cable"/>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1903" t="47585" r="-448" b="17370"/>
              <a:stretch/>
            </p:blipFill>
            <p:spPr bwMode="auto">
              <a:xfrm>
                <a:off x="7810500" y="5835535"/>
                <a:ext cx="927100" cy="473994"/>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Isosceles Triangle 10"/>
            <p:cNvSpPr/>
            <p:nvPr/>
          </p:nvSpPr>
          <p:spPr>
            <a:xfrm rot="5400000">
              <a:off x="7587830" y="3647627"/>
              <a:ext cx="401695" cy="393700"/>
            </a:xfrm>
            <a:prstGeom prst="triangle">
              <a:avLst/>
            </a:prstGeom>
            <a:blipFill rotWithShape="1">
              <a:blip r:embed="rId10"/>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Freeform 16"/>
            <p:cNvSpPr/>
            <p:nvPr/>
          </p:nvSpPr>
          <p:spPr>
            <a:xfrm>
              <a:off x="838483" y="3871538"/>
              <a:ext cx="8972680" cy="1034291"/>
            </a:xfrm>
            <a:custGeom>
              <a:avLst/>
              <a:gdLst>
                <a:gd name="connsiteX0" fmla="*/ 8392603 w 8972680"/>
                <a:gd name="connsiteY0" fmla="*/ 18291 h 1034291"/>
                <a:gd name="connsiteX1" fmla="*/ 8944146 w 8972680"/>
                <a:gd name="connsiteY1" fmla="*/ 76348 h 1034291"/>
                <a:gd name="connsiteX2" fmla="*/ 7608831 w 8972680"/>
                <a:gd name="connsiteY2" fmla="*/ 627891 h 1034291"/>
                <a:gd name="connsiteX3" fmla="*/ 787117 w 8972680"/>
                <a:gd name="connsiteY3" fmla="*/ 714976 h 1034291"/>
                <a:gd name="connsiteX4" fmla="*/ 424260 w 8972680"/>
                <a:gd name="connsiteY4" fmla="*/ 1034291 h 1034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72680" h="1034291">
                  <a:moveTo>
                    <a:pt x="8392603" y="18291"/>
                  </a:moveTo>
                  <a:cubicBezTo>
                    <a:pt x="8733689" y="-3481"/>
                    <a:pt x="9074775" y="-25252"/>
                    <a:pt x="8944146" y="76348"/>
                  </a:cubicBezTo>
                  <a:cubicBezTo>
                    <a:pt x="8813517" y="177948"/>
                    <a:pt x="8968336" y="521453"/>
                    <a:pt x="7608831" y="627891"/>
                  </a:cubicBezTo>
                  <a:cubicBezTo>
                    <a:pt x="6249326" y="734329"/>
                    <a:pt x="1984546" y="647243"/>
                    <a:pt x="787117" y="714976"/>
                  </a:cubicBezTo>
                  <a:cubicBezTo>
                    <a:pt x="-410312" y="782709"/>
                    <a:pt x="6974" y="908500"/>
                    <a:pt x="424260" y="1034291"/>
                  </a:cubicBezTo>
                </a:path>
              </a:pathLst>
            </a:custGeom>
            <a:noFill/>
            <a:ln w="12700" cap="flat">
              <a:solidFill>
                <a:srgbClr val="00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173" name="Picture 172"/>
            <p:cNvPicPr>
              <a:picLocks noChangeAspect="1"/>
            </p:cNvPicPr>
            <p:nvPr/>
          </p:nvPicPr>
          <p:blipFill rotWithShape="1">
            <a:blip r:embed="rId3"/>
            <a:srcRect l="93426" b="-10294"/>
            <a:stretch/>
          </p:blipFill>
          <p:spPr>
            <a:xfrm>
              <a:off x="7296150" y="3752825"/>
              <a:ext cx="211046" cy="220615"/>
            </a:xfrm>
            <a:prstGeom prst="rect">
              <a:avLst/>
            </a:prstGeom>
          </p:spPr>
        </p:pic>
      </p:grpSp>
      <p:sp>
        <p:nvSpPr>
          <p:cNvPr id="180" name="Rectangle 179"/>
          <p:cNvSpPr/>
          <p:nvPr/>
        </p:nvSpPr>
        <p:spPr>
          <a:xfrm>
            <a:off x="7300680" y="3757019"/>
            <a:ext cx="207016" cy="186910"/>
          </a:xfrm>
          <a:prstGeom prst="rect">
            <a:avLst/>
          </a:prstGeom>
          <a:solidFill>
            <a:srgbClr val="E537F7">
              <a:alpha val="46000"/>
            </a:srgb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94" name="Rectangle 193"/>
          <p:cNvSpPr/>
          <p:nvPr/>
        </p:nvSpPr>
        <p:spPr>
          <a:xfrm>
            <a:off x="6252881" y="8734001"/>
            <a:ext cx="533400" cy="461287"/>
          </a:xfrm>
          <a:prstGeom prst="rect">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98" name="Right Arrow 197"/>
          <p:cNvSpPr/>
          <p:nvPr/>
        </p:nvSpPr>
        <p:spPr>
          <a:xfrm>
            <a:off x="5286371" y="8802283"/>
            <a:ext cx="943905" cy="344592"/>
          </a:xfrm>
          <a:prstGeom prst="righ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6" name="Rectangle 205"/>
          <p:cNvSpPr/>
          <p:nvPr/>
        </p:nvSpPr>
        <p:spPr>
          <a:xfrm>
            <a:off x="2650001" y="8814748"/>
            <a:ext cx="533400" cy="461287"/>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7" name="Rectangle 206"/>
          <p:cNvSpPr/>
          <p:nvPr/>
        </p:nvSpPr>
        <p:spPr>
          <a:xfrm>
            <a:off x="3211287" y="8816943"/>
            <a:ext cx="533400" cy="461287"/>
          </a:xfrm>
          <a:prstGeom prst="rect">
            <a:avLst/>
          </a:prstGeom>
          <a:solidFill>
            <a:schemeClr val="accent2">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8" name="Rectangle 207"/>
          <p:cNvSpPr/>
          <p:nvPr/>
        </p:nvSpPr>
        <p:spPr>
          <a:xfrm>
            <a:off x="3782787" y="8816943"/>
            <a:ext cx="533400" cy="461287"/>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32" name="Group 31"/>
          <p:cNvGrpSpPr/>
          <p:nvPr/>
        </p:nvGrpSpPr>
        <p:grpSpPr>
          <a:xfrm>
            <a:off x="2177575" y="8171793"/>
            <a:ext cx="3011416" cy="1581807"/>
            <a:chOff x="3059844" y="8060801"/>
            <a:chExt cx="3011416" cy="1581807"/>
          </a:xfrm>
        </p:grpSpPr>
        <p:sp>
          <p:nvSpPr>
            <p:cNvPr id="205" name="Rectangle 204"/>
            <p:cNvSpPr/>
            <p:nvPr/>
          </p:nvSpPr>
          <p:spPr>
            <a:xfrm>
              <a:off x="3059844" y="8076224"/>
              <a:ext cx="2933411" cy="1566384"/>
            </a:xfrm>
            <a:prstGeom prst="rect">
              <a:avLst/>
            </a:prstGeom>
            <a:solidFill>
              <a:schemeClr val="lt1">
                <a:alpha val="0"/>
              </a:schemeClr>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9" name="Multiply 208"/>
            <p:cNvSpPr/>
            <p:nvPr/>
          </p:nvSpPr>
          <p:spPr>
            <a:xfrm>
              <a:off x="4654576" y="8060801"/>
              <a:ext cx="433260" cy="607926"/>
            </a:xfrm>
            <a:prstGeom prst="mathMultiply">
              <a:avLst/>
            </a:prstGeom>
            <a:solidFill>
              <a:schemeClr val="tx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10" name="TextBox 209"/>
            <p:cNvSpPr txBox="1"/>
            <p:nvPr/>
          </p:nvSpPr>
          <p:spPr>
            <a:xfrm>
              <a:off x="4989497" y="8113976"/>
              <a:ext cx="108176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N</a:t>
              </a:r>
            </a:p>
          </p:txBody>
        </p:sp>
      </p:grpSp>
      <mc:AlternateContent xmlns:mc="http://schemas.openxmlformats.org/markup-compatibility/2006" xmlns:a14="http://schemas.microsoft.com/office/drawing/2010/main">
        <mc:Choice Requires="a14">
          <p:sp>
            <p:nvSpPr>
              <p:cNvPr id="213" name="Shape 138"/>
              <p:cNvSpPr/>
              <p:nvPr/>
            </p:nvSpPr>
            <p:spPr>
              <a:xfrm>
                <a:off x="113020" y="3415451"/>
                <a:ext cx="2361224" cy="41036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r>
                  <a:rPr lang="en-US" sz="2000" b="1" dirty="0"/>
                  <a:t>Exposure – 700</a:t>
                </a:r>
                <a14:m>
                  <m:oMath xmlns:m="http://schemas.openxmlformats.org/officeDocument/2006/math">
                    <m:r>
                      <a:rPr lang="en-US" sz="2000" b="1" i="1" smtClean="0">
                        <a:latin typeface="Cambria Math" panose="02040503050406030204" pitchFamily="18" charset="0"/>
                      </a:rPr>
                      <m:t>𝝁</m:t>
                    </m:r>
                  </m:oMath>
                </a14:m>
                <a:r>
                  <a:rPr lang="en-US" sz="2000" b="1" dirty="0"/>
                  <a:t>s </a:t>
                </a:r>
              </a:p>
            </p:txBody>
          </p:sp>
        </mc:Choice>
        <mc:Fallback xmlns="">
          <p:sp>
            <p:nvSpPr>
              <p:cNvPr id="213" name="Shape 138"/>
              <p:cNvSpPr>
                <a:spLocks noRot="1" noChangeAspect="1" noMove="1" noResize="1" noEditPoints="1" noAdjustHandles="1" noChangeArrowheads="1" noChangeShapeType="1" noTextEdit="1"/>
              </p:cNvSpPr>
              <p:nvPr/>
            </p:nvSpPr>
            <p:spPr>
              <a:xfrm>
                <a:off x="113020" y="3415451"/>
                <a:ext cx="2361224" cy="410369"/>
              </a:xfrm>
              <a:prstGeom prst="rect">
                <a:avLst/>
              </a:prstGeom>
              <a:blipFill>
                <a:blip r:embed="rId13"/>
                <a:stretch>
                  <a:fillRect l="-4651" t="-4412" r="-3359" b="-25000"/>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p:spTree>
    <p:extLst>
      <p:ext uri="{BB962C8B-B14F-4D97-AF65-F5344CB8AC3E}">
        <p14:creationId xmlns:p14="http://schemas.microsoft.com/office/powerpoint/2010/main" val="1391706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32"/>
                                        </p:tgtEl>
                                      </p:cBhvr>
                                    </p:animEffect>
                                    <p:set>
                                      <p:cBhvr>
                                        <p:cTn id="9" dur="1" fill="hold">
                                          <p:stCondLst>
                                            <p:cond delay="499"/>
                                          </p:stCondLst>
                                        </p:cTn>
                                        <p:tgtEl>
                                          <p:spTgt spid="32"/>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198"/>
                                        </p:tgtEl>
                                      </p:cBhvr>
                                    </p:animEffect>
                                    <p:set>
                                      <p:cBhvr>
                                        <p:cTn id="12" dur="1" fill="hold">
                                          <p:stCondLst>
                                            <p:cond delay="499"/>
                                          </p:stCondLst>
                                        </p:cTn>
                                        <p:tgtEl>
                                          <p:spTgt spid="198"/>
                                        </p:tgtEl>
                                        <p:attrNameLst>
                                          <p:attrName>style.visibility</p:attrName>
                                        </p:attrNameLst>
                                      </p:cBhvr>
                                      <p:to>
                                        <p:strVal val="hidden"/>
                                      </p:to>
                                    </p:set>
                                  </p:childTnLst>
                                </p:cTn>
                              </p:par>
                              <p:par>
                                <p:cTn id="13" presetID="0" presetClass="path" presetSubtype="0" accel="50000" decel="50000" fill="hold" grpId="0" nodeType="withEffect">
                                  <p:stCondLst>
                                    <p:cond delay="0"/>
                                  </p:stCondLst>
                                  <p:childTnLst>
                                    <p:animMotion origin="layout" path="M -2.77344E-6 0.00065 L -2.77344E-6 0.00081 L -0.0437 -0.00244 C -0.04785 -0.00277 -0.05188 -0.00407 -0.05603 -0.00391 C -0.06396 -0.00375 -0.07165 -0.00196 -0.07959 -0.00082 C -0.08203 0.00065 -0.0841 0.0026 -0.08655 0.00374 C -0.08862 0.00456 -0.0907 0.00537 -0.09265 0.00537 C -0.10351 0.00537 -0.11426 0.00407 -0.125 0.00374 C -0.13281 0.00456 -0.13598 0.00277 -0.1416 0.00683 C -0.14221 0.00716 -0.14282 0.00781 -0.14331 0.00846 L -0.14416 0.00846 " pathEditMode="relative" rAng="0" ptsTypes="AAAAAAAAAAA">
                                      <p:cBhvr>
                                        <p:cTn id="14" dur="2000" fill="hold"/>
                                        <p:tgtEl>
                                          <p:spTgt spid="194"/>
                                        </p:tgtEl>
                                        <p:attrNameLst>
                                          <p:attrName>ppt_x</p:attrName>
                                          <p:attrName>ppt_y</p:attrName>
                                        </p:attrNameLst>
                                      </p:cBhvr>
                                      <p:rCtr x="-7214" y="146"/>
                                    </p:animMotion>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500"/>
                                        <p:tgtEl>
                                          <p:spTgt spid="10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31"/>
                                        </p:tgtEl>
                                        <p:attrNameLst>
                                          <p:attrName>style.visibility</p:attrName>
                                        </p:attrNameLst>
                                      </p:cBhvr>
                                      <p:to>
                                        <p:strVal val="visible"/>
                                      </p:to>
                                    </p:set>
                                    <p:animEffect transition="in" filter="fade">
                                      <p:cBhvr>
                                        <p:cTn id="30" dur="1000"/>
                                        <p:tgtEl>
                                          <p:spTgt spid="10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105"/>
                                        </p:tgtEl>
                                      </p:cBhvr>
                                    </p:animEffect>
                                    <p:set>
                                      <p:cBhvr>
                                        <p:cTn id="35" dur="1" fill="hold">
                                          <p:stCondLst>
                                            <p:cond delay="499"/>
                                          </p:stCondLst>
                                        </p:cTn>
                                        <p:tgtEl>
                                          <p:spTgt spid="10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54"/>
                                        </p:tgtEl>
                                        <p:attrNameLst>
                                          <p:attrName>style.visibility</p:attrName>
                                        </p:attrNameLst>
                                      </p:cBhvr>
                                      <p:to>
                                        <p:strVal val="visible"/>
                                      </p:to>
                                    </p:set>
                                    <p:animEffect transition="in" filter="fade">
                                      <p:cBhvr>
                                        <p:cTn id="55" dur="500"/>
                                        <p:tgtEl>
                                          <p:spTgt spid="15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154"/>
                                        </p:tgtEl>
                                      </p:cBhvr>
                                    </p:animEffect>
                                    <p:set>
                                      <p:cBhvr>
                                        <p:cTn id="60" dur="1" fill="hold">
                                          <p:stCondLst>
                                            <p:cond delay="499"/>
                                          </p:stCondLst>
                                        </p:cTn>
                                        <p:tgtEl>
                                          <p:spTgt spid="15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0"/>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80"/>
                                        </p:tgtEl>
                                        <p:attrNameLst>
                                          <p:attrName>style.visibility</p:attrName>
                                        </p:attrNameLst>
                                      </p:cBhvr>
                                      <p:to>
                                        <p:strVal val="visible"/>
                                      </p:to>
                                    </p:set>
                                    <p:animEffect transition="in" filter="fade">
                                      <p:cBhvr>
                                        <p:cTn id="77" dur="500"/>
                                        <p:tgtEl>
                                          <p:spTgt spid="18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025"/>
                                        </p:tgtEl>
                                        <p:attrNameLst>
                                          <p:attrName>style.visibility</p:attrName>
                                        </p:attrNameLst>
                                      </p:cBhvr>
                                      <p:to>
                                        <p:strVal val="visible"/>
                                      </p:to>
                                    </p:set>
                                    <p:animEffect transition="in" filter="fade">
                                      <p:cBhvr>
                                        <p:cTn id="82" dur="500"/>
                                        <p:tgtEl>
                                          <p:spTgt spid="102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fade">
                                      <p:cBhvr>
                                        <p:cTn id="87" dur="500"/>
                                        <p:tgtEl>
                                          <p:spTgt spid="3"/>
                                        </p:tgtEl>
                                      </p:cBhvr>
                                    </p:animEffect>
                                  </p:childTnLst>
                                </p:cTn>
                              </p:par>
                              <p:par>
                                <p:cTn id="88" presetID="10" presetClass="entr" presetSubtype="0" fill="hold" nodeType="withEffect">
                                  <p:stCondLst>
                                    <p:cond delay="0"/>
                                  </p:stCondLst>
                                  <p:childTnLst>
                                    <p:set>
                                      <p:cBhvr>
                                        <p:cTn id="89" dur="1" fill="hold">
                                          <p:stCondLst>
                                            <p:cond delay="0"/>
                                          </p:stCondLst>
                                        </p:cTn>
                                        <p:tgtEl>
                                          <p:spTgt spid="99"/>
                                        </p:tgtEl>
                                        <p:attrNameLst>
                                          <p:attrName>style.visibility</p:attrName>
                                        </p:attrNameLst>
                                      </p:cBhvr>
                                      <p:to>
                                        <p:strVal val="visible"/>
                                      </p:to>
                                    </p:set>
                                    <p:animEffect transition="in" filter="fade">
                                      <p:cBhvr>
                                        <p:cTn id="90"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05" grpId="0" animBg="1"/>
      <p:bldP spid="105" grpId="1" animBg="1"/>
      <p:bldP spid="180" grpId="0" animBg="1"/>
      <p:bldP spid="194" grpId="0" animBg="1"/>
      <p:bldP spid="19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689100" y="203200"/>
            <a:ext cx="11074400" cy="8445500"/>
          </a:xfrm>
          <a:prstGeom prst="rect">
            <a:avLst/>
          </a:prstGeom>
          <a:solidFill>
            <a:schemeClr val="lt1">
              <a:alpha val="0"/>
            </a:schemeClr>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3" name="Picture 6" descr="Image result for ni 1473r data she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06" y="112138"/>
            <a:ext cx="2962953" cy="21230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20800" y="469900"/>
            <a:ext cx="1346200" cy="1041400"/>
          </a:xfrm>
          <a:prstGeom prst="rect">
            <a:avLst/>
          </a:prstGeom>
          <a:solidFill>
            <a:schemeClr val="lt1">
              <a:alpha val="0"/>
            </a:schemeClr>
          </a:solidFill>
          <a:ln w="53975">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cxnSp>
        <p:nvCxnSpPr>
          <p:cNvPr id="7" name="Straight Connector 6"/>
          <p:cNvCxnSpPr/>
          <p:nvPr/>
        </p:nvCxnSpPr>
        <p:spPr>
          <a:xfrm>
            <a:off x="1320800" y="1524000"/>
            <a:ext cx="368300" cy="71247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flipV="1">
            <a:off x="2667000" y="203200"/>
            <a:ext cx="10020300" cy="2667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flipH="1">
            <a:off x="1320800" y="203200"/>
            <a:ext cx="368300" cy="2667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pic>
        <p:nvPicPr>
          <p:cNvPr id="23" name="Picture 22"/>
          <p:cNvPicPr>
            <a:picLocks noChangeAspect="1"/>
          </p:cNvPicPr>
          <p:nvPr/>
        </p:nvPicPr>
        <p:blipFill rotWithShape="1">
          <a:blip r:embed="rId4"/>
          <a:srcRect t="71529"/>
          <a:stretch/>
        </p:blipFill>
        <p:spPr>
          <a:xfrm>
            <a:off x="2715794" y="336045"/>
            <a:ext cx="3527676" cy="1511269"/>
          </a:xfrm>
          <a:prstGeom prst="rect">
            <a:avLst/>
          </a:prstGeom>
        </p:spPr>
      </p:pic>
      <p:pic>
        <p:nvPicPr>
          <p:cNvPr id="25" name="Picture 24"/>
          <p:cNvPicPr>
            <a:picLocks noChangeAspect="1"/>
          </p:cNvPicPr>
          <p:nvPr/>
        </p:nvPicPr>
        <p:blipFill rotWithShape="1">
          <a:blip r:embed="rId5"/>
          <a:srcRect t="54128"/>
          <a:stretch/>
        </p:blipFill>
        <p:spPr>
          <a:xfrm>
            <a:off x="8963984" y="579222"/>
            <a:ext cx="3248025" cy="1411287"/>
          </a:xfrm>
          <a:prstGeom prst="rect">
            <a:avLst/>
          </a:prstGeom>
        </p:spPr>
      </p:pic>
      <p:pic>
        <p:nvPicPr>
          <p:cNvPr id="29" name="Picture 28"/>
          <p:cNvPicPr>
            <a:picLocks noChangeAspect="1"/>
          </p:cNvPicPr>
          <p:nvPr/>
        </p:nvPicPr>
        <p:blipFill rotWithShape="1">
          <a:blip r:embed="rId6"/>
          <a:srcRect l="51515" t="9368" r="10101"/>
          <a:stretch/>
        </p:blipFill>
        <p:spPr>
          <a:xfrm>
            <a:off x="2251094" y="5407741"/>
            <a:ext cx="482600" cy="2749073"/>
          </a:xfrm>
          <a:prstGeom prst="rect">
            <a:avLst/>
          </a:prstGeom>
        </p:spPr>
      </p:pic>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4847" y="6133120"/>
            <a:ext cx="3506415" cy="1359879"/>
          </a:xfrm>
          <a:prstGeom prst="rect">
            <a:avLst/>
          </a:prstGeom>
        </p:spPr>
      </p:pic>
      <p:grpSp>
        <p:nvGrpSpPr>
          <p:cNvPr id="40" name="Group 39"/>
          <p:cNvGrpSpPr/>
          <p:nvPr/>
        </p:nvGrpSpPr>
        <p:grpSpPr>
          <a:xfrm>
            <a:off x="6413500" y="5471241"/>
            <a:ext cx="2667000" cy="2339259"/>
            <a:chOff x="6934200" y="5407741"/>
            <a:chExt cx="2882900" cy="2491659"/>
          </a:xfrm>
        </p:grpSpPr>
        <p:sp>
          <p:nvSpPr>
            <p:cNvPr id="36" name="Rectangle 35"/>
            <p:cNvSpPr/>
            <p:nvPr/>
          </p:nvSpPr>
          <p:spPr>
            <a:xfrm>
              <a:off x="6934200" y="5407741"/>
              <a:ext cx="2882900" cy="2491659"/>
            </a:xfrm>
            <a:prstGeom prst="rect">
              <a:avLst/>
            </a:prstGeom>
            <a:solidFill>
              <a:srgbClr val="58BCEE"/>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7" name="TextBox 36"/>
            <p:cNvSpPr txBox="1"/>
            <p:nvPr/>
          </p:nvSpPr>
          <p:spPr>
            <a:xfrm>
              <a:off x="7078139" y="6121041"/>
              <a:ext cx="2540000" cy="10271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Experiment FPGA</a:t>
              </a:r>
            </a:p>
          </p:txBody>
        </p:sp>
      </p:grpSp>
      <p:grpSp>
        <p:nvGrpSpPr>
          <p:cNvPr id="210" name="Group 209"/>
          <p:cNvGrpSpPr/>
          <p:nvPr/>
        </p:nvGrpSpPr>
        <p:grpSpPr>
          <a:xfrm>
            <a:off x="8851900" y="2247751"/>
            <a:ext cx="3241675" cy="2761427"/>
            <a:chOff x="8851900" y="2247751"/>
            <a:chExt cx="3241675" cy="2761427"/>
          </a:xfrm>
        </p:grpSpPr>
        <p:pic>
          <p:nvPicPr>
            <p:cNvPr id="192" name="Picture 191"/>
            <p:cNvPicPr>
              <a:picLocks noChangeAspect="1"/>
            </p:cNvPicPr>
            <p:nvPr/>
          </p:nvPicPr>
          <p:blipFill>
            <a:blip r:embed="rId8"/>
            <a:stretch>
              <a:fillRect/>
            </a:stretch>
          </p:blipFill>
          <p:spPr>
            <a:xfrm>
              <a:off x="8851900" y="2247751"/>
              <a:ext cx="3241675" cy="2761427"/>
            </a:xfrm>
            <a:prstGeom prst="rect">
              <a:avLst/>
            </a:prstGeom>
          </p:spPr>
        </p:pic>
        <p:cxnSp>
          <p:nvCxnSpPr>
            <p:cNvPr id="194" name="Straight Connector 193"/>
            <p:cNvCxnSpPr/>
            <p:nvPr/>
          </p:nvCxnSpPr>
          <p:spPr>
            <a:xfrm flipV="1">
              <a:off x="10045700" y="2336800"/>
              <a:ext cx="0" cy="2362200"/>
            </a:xfrm>
            <a:prstGeom prst="line">
              <a:avLst/>
            </a:prstGeom>
            <a:noFill/>
            <a:ln w="53975" cap="flat">
              <a:solidFill>
                <a:srgbClr val="FF0000"/>
              </a:solidFill>
              <a:prstDash val="solid"/>
              <a:miter lim="400000"/>
            </a:ln>
            <a:effectLst/>
            <a:sp3d/>
          </p:spPr>
          <p:style>
            <a:lnRef idx="0">
              <a:scrgbClr r="0" g="0" b="0"/>
            </a:lnRef>
            <a:fillRef idx="0">
              <a:scrgbClr r="0" g="0" b="0"/>
            </a:fillRef>
            <a:effectRef idx="0">
              <a:scrgbClr r="0" g="0" b="0"/>
            </a:effectRef>
            <a:fontRef idx="none"/>
          </p:style>
        </p:cxnSp>
      </p:grpSp>
      <p:sp>
        <p:nvSpPr>
          <p:cNvPr id="26" name="TextBox 25"/>
          <p:cNvSpPr txBox="1"/>
          <p:nvPr/>
        </p:nvSpPr>
        <p:spPr>
          <a:xfrm>
            <a:off x="6505331" y="990600"/>
            <a:ext cx="251700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j-lt"/>
                <a:ea typeface="+mn-ea"/>
                <a:cs typeface="+mn-cs"/>
                <a:sym typeface="Helvetica Light"/>
              </a:rPr>
              <a:t>Known location (X,Y)</a:t>
            </a:r>
          </a:p>
        </p:txBody>
      </p:sp>
      <p:grpSp>
        <p:nvGrpSpPr>
          <p:cNvPr id="209" name="Group 208"/>
          <p:cNvGrpSpPr/>
          <p:nvPr/>
        </p:nvGrpSpPr>
        <p:grpSpPr>
          <a:xfrm>
            <a:off x="5512010" y="3351798"/>
            <a:ext cx="3409689" cy="498038"/>
            <a:chOff x="5512010" y="3351798"/>
            <a:chExt cx="3409689" cy="498038"/>
          </a:xfrm>
        </p:grpSpPr>
        <p:cxnSp>
          <p:nvCxnSpPr>
            <p:cNvPr id="31" name="Straight Arrow Connector 30"/>
            <p:cNvCxnSpPr/>
            <p:nvPr/>
          </p:nvCxnSpPr>
          <p:spPr>
            <a:xfrm flipV="1">
              <a:off x="5512010" y="3813217"/>
              <a:ext cx="3339890" cy="948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3" name="TextBox 32"/>
            <p:cNvSpPr txBox="1"/>
            <p:nvPr/>
          </p:nvSpPr>
          <p:spPr>
            <a:xfrm>
              <a:off x="6750050" y="3490763"/>
              <a:ext cx="400050"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ts val="1000"/>
                </a:lnSpc>
                <a:spcBef>
                  <a:spcPts val="0"/>
                </a:spcBef>
                <a:spcAft>
                  <a:spcPts val="0"/>
                </a:spcAft>
                <a:buClrTx/>
                <a:buSzTx/>
                <a:buFontTx/>
                <a:buNone/>
                <a:tabLst/>
              </a:pPr>
              <a:r>
                <a:rPr lang="en-US" sz="2800" dirty="0">
                  <a:effectLst>
                    <a:outerShdw blurRad="12700" dist="50800" dir="5400000" algn="ctr" rotWithShape="0">
                      <a:srgbClr val="000000">
                        <a:alpha val="43137"/>
                      </a:srgbClr>
                    </a:outerShdw>
                  </a:effectLst>
                </a:rPr>
                <a:t>&gt;</a:t>
              </a:r>
            </a:p>
            <a:p>
              <a:pPr marL="0" marR="0" indent="0" algn="l" defTabSz="584200" rtl="0" fontAlgn="auto" latinLnBrk="0" hangingPunct="0">
                <a:lnSpc>
                  <a:spcPts val="1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outerShdw blurRad="12700" dist="50800" dir="5400000" algn="ctr" rotWithShape="0">
                      <a:srgbClr val="000000">
                        <a:alpha val="43137"/>
                      </a:srgbClr>
                    </a:outerShdw>
                  </a:effectLst>
                  <a:uFillTx/>
                  <a:sym typeface="Helvetica Light"/>
                </a:rPr>
                <a:t>&lt;</a:t>
              </a:r>
            </a:p>
          </p:txBody>
        </p:sp>
        <p:sp>
          <p:nvSpPr>
            <p:cNvPr id="34" name="TextBox 33"/>
            <p:cNvSpPr txBox="1"/>
            <p:nvPr/>
          </p:nvSpPr>
          <p:spPr>
            <a:xfrm>
              <a:off x="6521399" y="3351798"/>
              <a:ext cx="24003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400" dirty="0">
                  <a:effectLst>
                    <a:outerShdw blurRad="12700" dist="50800" dir="5400000" algn="ctr" rotWithShape="0">
                      <a:srgbClr val="000000">
                        <a:alpha val="43137"/>
                      </a:srgbClr>
                    </a:outerShdw>
                  </a:effectLst>
                </a:rPr>
                <a:t>threshold</a:t>
              </a:r>
              <a:endParaRPr kumimoji="0" lang="en-US" sz="2400" b="0" i="0" u="none" strike="noStrike" cap="none" spc="0" normalizeH="0" baseline="0" dirty="0">
                <a:ln>
                  <a:noFill/>
                </a:ln>
                <a:solidFill>
                  <a:srgbClr val="000000"/>
                </a:solidFill>
                <a:effectLst/>
                <a:uFillTx/>
                <a:sym typeface="Helvetica Light"/>
              </a:endParaRPr>
            </a:p>
          </p:txBody>
        </p:sp>
      </p:grpSp>
      <p:grpSp>
        <p:nvGrpSpPr>
          <p:cNvPr id="212" name="Group 211"/>
          <p:cNvGrpSpPr/>
          <p:nvPr/>
        </p:nvGrpSpPr>
        <p:grpSpPr>
          <a:xfrm>
            <a:off x="9172735" y="5471241"/>
            <a:ext cx="4627867" cy="2685573"/>
            <a:chOff x="9172735" y="5471241"/>
            <a:chExt cx="4627867" cy="2685573"/>
          </a:xfrm>
        </p:grpSpPr>
        <p:sp>
          <p:nvSpPr>
            <p:cNvPr id="187" name="Rectangle 186"/>
            <p:cNvSpPr/>
            <p:nvPr/>
          </p:nvSpPr>
          <p:spPr>
            <a:xfrm>
              <a:off x="9204686" y="5471241"/>
              <a:ext cx="3482614" cy="2685573"/>
            </a:xfrm>
            <a:prstGeom prst="rect">
              <a:avLst/>
            </a:prstGeom>
            <a:blipFill dpi="0" rotWithShape="1">
              <a:blip r:embed="rId9">
                <a:alphaModFix amt="0"/>
              </a:blip>
              <a:srcRect/>
              <a:tile tx="0" ty="0" sx="100000" sy="100000" flip="none" algn="tl"/>
            </a:blipFill>
            <a:ln w="12700" cap="flat">
              <a:solidFill>
                <a:schemeClr val="dk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89" name="Cylinder 62">
              <a:extLst>
                <a:ext uri="{FF2B5EF4-FFF2-40B4-BE49-F238E27FC236}">
                  <a16:creationId xmlns:a16="http://schemas.microsoft.com/office/drawing/2014/main" id="{97F5FBFA-BED1-4E30-A864-B261A0E83F33}"/>
                </a:ext>
              </a:extLst>
            </p:cNvPr>
            <p:cNvSpPr/>
            <p:nvPr/>
          </p:nvSpPr>
          <p:spPr>
            <a:xfrm rot="5400000">
              <a:off x="12412570" y="6044631"/>
              <a:ext cx="204133" cy="309219"/>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Cylinder 5">
              <a:extLst>
                <a:ext uri="{FF2B5EF4-FFF2-40B4-BE49-F238E27FC236}">
                  <a16:creationId xmlns:a16="http://schemas.microsoft.com/office/drawing/2014/main" id="{95EB2E94-A1A3-440B-85A2-5D726833F9FC}"/>
                </a:ext>
              </a:extLst>
            </p:cNvPr>
            <p:cNvSpPr/>
            <p:nvPr/>
          </p:nvSpPr>
          <p:spPr>
            <a:xfrm rot="5400000">
              <a:off x="9352569" y="6068033"/>
              <a:ext cx="204134" cy="309219"/>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6" name="TextBox 185"/>
                <p:cNvSpPr txBox="1"/>
                <p:nvPr/>
              </p:nvSpPr>
              <p:spPr>
                <a:xfrm>
                  <a:off x="9220567" y="7085103"/>
                  <a:ext cx="3982475" cy="9413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𝜋</m:t>
                        </m:r>
                        <m: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 ,</m:t>
                        </m:r>
                        <m:f>
                          <m:fPr>
                            <m:ctrlP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ctrlPr>
                          </m:fPr>
                          <m:num>
                            <m: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𝜋</m:t>
                            </m:r>
                          </m:num>
                          <m:den>
                            <m: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2</m:t>
                            </m:r>
                          </m:den>
                        </m:f>
                        <m: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m:t>
                        </m:r>
                        <m: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𝐺𝑎𝑡𝑒𝑠</m:t>
                        </m:r>
                        <m: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 </m:t>
                        </m:r>
                        <m: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𝑒𝑡𝑐</m:t>
                        </m:r>
                      </m:oMath>
                    </m:oMathPara>
                  </a14:m>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mc:Choice>
          <mc:Fallback xmlns="">
            <p:sp>
              <p:nvSpPr>
                <p:cNvPr id="186" name="TextBox 185"/>
                <p:cNvSpPr txBox="1">
                  <a:spLocks noRot="1" noChangeAspect="1" noMove="1" noResize="1" noEditPoints="1" noAdjustHandles="1" noChangeArrowheads="1" noChangeShapeType="1" noTextEdit="1"/>
                </p:cNvSpPr>
                <p:nvPr/>
              </p:nvSpPr>
              <p:spPr>
                <a:xfrm>
                  <a:off x="9220567" y="7085103"/>
                  <a:ext cx="3982475" cy="941348"/>
                </a:xfrm>
                <a:prstGeom prst="rect">
                  <a:avLst/>
                </a:prstGeom>
                <a:blipFill>
                  <a:blip r:embed="rId10"/>
                  <a:stretch>
                    <a:fillRect/>
                  </a:stretch>
                </a:blipFill>
                <a:ln w="12700" cap="flat">
                  <a:noFill/>
                  <a:miter lim="400000"/>
                </a:ln>
                <a:effectLst/>
              </p:spPr>
              <p:txBody>
                <a:bodyPr/>
                <a:lstStyle/>
                <a:p>
                  <a:r>
                    <a:rPr lang="en-US">
                      <a:noFill/>
                    </a:rPr>
                    <a:t> </a:t>
                  </a:r>
                </a:p>
              </p:txBody>
            </p:sp>
          </mc:Fallback>
        </mc:AlternateContent>
        <p:grpSp>
          <p:nvGrpSpPr>
            <p:cNvPr id="184" name="Group 183"/>
            <p:cNvGrpSpPr/>
            <p:nvPr/>
          </p:nvGrpSpPr>
          <p:grpSpPr>
            <a:xfrm>
              <a:off x="9172735" y="5853242"/>
              <a:ext cx="4627867" cy="1858070"/>
              <a:chOff x="9929817" y="6193730"/>
              <a:chExt cx="3721875" cy="1557729"/>
            </a:xfrm>
          </p:grpSpPr>
          <p:sp>
            <p:nvSpPr>
              <p:cNvPr id="180" name="Cylinder 69">
                <a:extLst>
                  <a:ext uri="{FF2B5EF4-FFF2-40B4-BE49-F238E27FC236}">
                    <a16:creationId xmlns:a16="http://schemas.microsoft.com/office/drawing/2014/main" id="{949528AD-9FEC-42AB-B54F-C67E8F3AF4E2}"/>
                  </a:ext>
                </a:extLst>
              </p:cNvPr>
              <p:cNvSpPr/>
              <p:nvPr/>
            </p:nvSpPr>
            <p:spPr>
              <a:xfrm rot="5400000">
                <a:off x="11503507" y="5503633"/>
                <a:ext cx="132388" cy="2161576"/>
              </a:xfrm>
              <a:prstGeom prst="can">
                <a:avLst/>
              </a:prstGeom>
              <a:solidFill>
                <a:schemeClr val="accent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a:extLst>
                  <a:ext uri="{FF2B5EF4-FFF2-40B4-BE49-F238E27FC236}">
                    <a16:creationId xmlns:a16="http://schemas.microsoft.com/office/drawing/2014/main" id="{33FC6260-C078-43CA-A6FB-D786B79B7B94}"/>
                  </a:ext>
                </a:extLst>
              </p:cNvPr>
              <p:cNvGrpSpPr/>
              <p:nvPr/>
            </p:nvGrpSpPr>
            <p:grpSpPr>
              <a:xfrm>
                <a:off x="10255668" y="6193730"/>
                <a:ext cx="3396024" cy="1557729"/>
                <a:chOff x="3012125" y="2250238"/>
                <a:chExt cx="4901396" cy="2765407"/>
              </a:xfrm>
            </p:grpSpPr>
            <p:sp>
              <p:nvSpPr>
                <p:cNvPr id="166" name="Cylinder 68">
                  <a:extLst>
                    <a:ext uri="{FF2B5EF4-FFF2-40B4-BE49-F238E27FC236}">
                      <a16:creationId xmlns:a16="http://schemas.microsoft.com/office/drawing/2014/main" id="{4FE0FFE7-A19B-4637-B72C-691A2C47A14E}"/>
                    </a:ext>
                  </a:extLst>
                </p:cNvPr>
                <p:cNvSpPr/>
                <p:nvPr/>
              </p:nvSpPr>
              <p:spPr>
                <a:xfrm rot="5400000">
                  <a:off x="4791124" y="807877"/>
                  <a:ext cx="235025" cy="3119747"/>
                </a:xfrm>
                <a:prstGeom prst="can">
                  <a:avLst/>
                </a:prstGeom>
                <a:solidFill>
                  <a:schemeClr val="accent1">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Cylinder 67">
                  <a:extLst>
                    <a:ext uri="{FF2B5EF4-FFF2-40B4-BE49-F238E27FC236}">
                      <a16:creationId xmlns:a16="http://schemas.microsoft.com/office/drawing/2014/main" id="{611974EE-BAE2-4662-861D-0CE8A65FBE10}"/>
                    </a:ext>
                  </a:extLst>
                </p:cNvPr>
                <p:cNvSpPr/>
                <p:nvPr/>
              </p:nvSpPr>
              <p:spPr>
                <a:xfrm rot="5400000">
                  <a:off x="4454486" y="1580963"/>
                  <a:ext cx="235025" cy="3119747"/>
                </a:xfrm>
                <a:prstGeom prst="can">
                  <a:avLst/>
                </a:prstGeom>
                <a:solidFill>
                  <a:schemeClr val="accent1">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TextBox 173">
                  <a:extLst>
                    <a:ext uri="{FF2B5EF4-FFF2-40B4-BE49-F238E27FC236}">
                      <a16:creationId xmlns:a16="http://schemas.microsoft.com/office/drawing/2014/main" id="{8070C4A1-C125-4A0E-A7E1-CD0133F4126E}"/>
                    </a:ext>
                  </a:extLst>
                </p:cNvPr>
                <p:cNvSpPr txBox="1"/>
                <p:nvPr/>
              </p:nvSpPr>
              <p:spPr>
                <a:xfrm>
                  <a:off x="7913427" y="4032143"/>
                  <a:ext cx="94" cy="983502"/>
                </a:xfrm>
                <a:prstGeom prst="rect">
                  <a:avLst/>
                </a:prstGeom>
                <a:noFill/>
              </p:spPr>
              <p:txBody>
                <a:bodyPr wrap="none" lIns="0" tIns="0" rIns="0" bIns="0" rtlCol="0">
                  <a:spAutoFit/>
                </a:bodyPr>
                <a:lstStyle/>
                <a:p>
                  <a:endParaRPr lang="en-US" dirty="0">
                    <a:solidFill>
                      <a:schemeClr val="accent3">
                        <a:lumMod val="50000"/>
                      </a:schemeClr>
                    </a:solidFill>
                  </a:endParaRPr>
                </a:p>
              </p:txBody>
            </p:sp>
          </p:grpSp>
          <p:sp>
            <p:nvSpPr>
              <p:cNvPr id="148" name="Cylinder 65">
                <a:extLst>
                  <a:ext uri="{FF2B5EF4-FFF2-40B4-BE49-F238E27FC236}">
                    <a16:creationId xmlns:a16="http://schemas.microsoft.com/office/drawing/2014/main" id="{4BA6FE8F-842E-4A50-8DC9-BE61C94117BF}"/>
                  </a:ext>
                </a:extLst>
              </p:cNvPr>
              <p:cNvSpPr/>
              <p:nvPr/>
            </p:nvSpPr>
            <p:spPr>
              <a:xfrm rot="5400000">
                <a:off x="11270263" y="5290117"/>
                <a:ext cx="132387" cy="2161575"/>
              </a:xfrm>
              <a:prstGeom prst="can">
                <a:avLst/>
              </a:prstGeom>
              <a:solidFill>
                <a:schemeClr val="accent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Trapezoid 138"/>
              <p:cNvSpPr/>
              <p:nvPr/>
            </p:nvSpPr>
            <p:spPr>
              <a:xfrm rot="18000000">
                <a:off x="11872946" y="6041247"/>
                <a:ext cx="399115" cy="1465287"/>
              </a:xfrm>
              <a:prstGeom prst="trapezoid">
                <a:avLst>
                  <a:gd name="adj" fmla="val 49243"/>
                </a:avLst>
              </a:prstGeom>
              <a:gradFill flip="none" rotWithShape="1">
                <a:gsLst>
                  <a:gs pos="0">
                    <a:schemeClr val="accent4">
                      <a:lumMod val="20000"/>
                      <a:lumOff val="80000"/>
                      <a:alpha val="70000"/>
                    </a:schemeClr>
                  </a:gs>
                  <a:gs pos="50000">
                    <a:srgbClr val="7030A0">
                      <a:alpha val="70000"/>
                    </a:srgbClr>
                  </a:gs>
                  <a:gs pos="100000">
                    <a:schemeClr val="accent4">
                      <a:lumMod val="30000"/>
                      <a:lumOff val="70000"/>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rapezoid 139"/>
              <p:cNvSpPr/>
              <p:nvPr/>
            </p:nvSpPr>
            <p:spPr>
              <a:xfrm rot="3600000">
                <a:off x="10600199" y="6034298"/>
                <a:ext cx="430907" cy="1771671"/>
              </a:xfrm>
              <a:prstGeom prst="trapezoid">
                <a:avLst>
                  <a:gd name="adj" fmla="val 49153"/>
                </a:avLst>
              </a:prstGeom>
              <a:gradFill flip="none" rotWithShape="1">
                <a:gsLst>
                  <a:gs pos="0">
                    <a:srgbClr val="FF7979">
                      <a:alpha val="70000"/>
                    </a:srgbClr>
                  </a:gs>
                  <a:gs pos="50000">
                    <a:srgbClr val="FF0000">
                      <a:alpha val="70000"/>
                    </a:srgbClr>
                  </a:gs>
                  <a:gs pos="100000">
                    <a:srgbClr val="FF7979">
                      <a:alpha val="7000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1" name="Group 140"/>
              <p:cNvGrpSpPr/>
              <p:nvPr/>
            </p:nvGrpSpPr>
            <p:grpSpPr>
              <a:xfrm>
                <a:off x="11136715" y="6414650"/>
                <a:ext cx="573943" cy="140710"/>
                <a:chOff x="8692213" y="5272026"/>
                <a:chExt cx="2549556" cy="768844"/>
              </a:xfrm>
              <a:effectLst/>
            </p:grpSpPr>
            <p:sp>
              <p:nvSpPr>
                <p:cNvPr id="145" name="Oval 144"/>
                <p:cNvSpPr/>
                <p:nvPr/>
              </p:nvSpPr>
              <p:spPr>
                <a:xfrm>
                  <a:off x="9585153" y="5277194"/>
                  <a:ext cx="763676" cy="763676"/>
                </a:xfrm>
                <a:prstGeom prst="ellipse">
                  <a:avLst/>
                </a:prstGeom>
                <a:solidFill>
                  <a:schemeClr val="tx1"/>
                </a:solidFill>
                <a:ln w="12700" cap="flat">
                  <a:noFill/>
                  <a:miter lim="400000"/>
                </a:ln>
                <a:effectLst>
                  <a:outerShdw blurRad="152400" dist="38100" dir="5400000" sx="90000" sy="-19000" rotWithShape="0">
                    <a:prstClr val="black">
                      <a:alpha val="11000"/>
                    </a:prstClr>
                  </a:outerShdw>
                </a:effectLst>
                <a:scene3d>
                  <a:camera prst="orthographicFront"/>
                  <a:lightRig rig="threePt" dir="t"/>
                </a:scene3d>
                <a:sp3d>
                  <a:bevelT w="1010920" h="1010920"/>
                  <a:bevelB w="1010920" h="1010920"/>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6" name="Oval 145"/>
                <p:cNvSpPr/>
                <p:nvPr/>
              </p:nvSpPr>
              <p:spPr>
                <a:xfrm>
                  <a:off x="8692213" y="5272026"/>
                  <a:ext cx="763676" cy="763676"/>
                </a:xfrm>
                <a:prstGeom prst="ellipse">
                  <a:avLst/>
                </a:prstGeom>
                <a:solidFill>
                  <a:srgbClr val="E537F7"/>
                </a:solidFill>
                <a:ln w="12700" cap="flat">
                  <a:noFill/>
                  <a:miter lim="400000"/>
                </a:ln>
                <a:effectLst>
                  <a:outerShdw blurRad="152400" dist="38100" dir="5400000" sx="90000" sy="-19000" rotWithShape="0">
                    <a:prstClr val="black">
                      <a:alpha val="11000"/>
                    </a:prstClr>
                  </a:outerShdw>
                </a:effectLst>
                <a:scene3d>
                  <a:camera prst="orthographicFront"/>
                  <a:lightRig rig="threePt" dir="t"/>
                </a:scene3d>
                <a:sp3d>
                  <a:bevelT w="1010920" h="1010920"/>
                  <a:bevelB w="1010920" h="1010920"/>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7" name="Oval 146"/>
                <p:cNvSpPr/>
                <p:nvPr/>
              </p:nvSpPr>
              <p:spPr>
                <a:xfrm>
                  <a:off x="10478093" y="5272026"/>
                  <a:ext cx="763676" cy="763676"/>
                </a:xfrm>
                <a:prstGeom prst="ellipse">
                  <a:avLst/>
                </a:prstGeom>
                <a:solidFill>
                  <a:srgbClr val="E537F7"/>
                </a:solidFill>
                <a:ln w="12700" cap="flat">
                  <a:noFill/>
                  <a:miter lim="400000"/>
                </a:ln>
                <a:effectLst>
                  <a:outerShdw blurRad="152400" dist="38100" dir="5400000" sx="90000" sy="-19000" rotWithShape="0">
                    <a:prstClr val="black">
                      <a:alpha val="11000"/>
                    </a:prstClr>
                  </a:outerShdw>
                </a:effectLst>
                <a:scene3d>
                  <a:camera prst="orthographicFront"/>
                  <a:lightRig rig="threePt" dir="t"/>
                </a:scene3d>
                <a:sp3d>
                  <a:bevelT w="1010920" h="1010920"/>
                  <a:bevelB w="1010920" h="1010920"/>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grpSp>
      </p:grpSp>
      <p:pic>
        <p:nvPicPr>
          <p:cNvPr id="213" name="Picture 212"/>
          <p:cNvPicPr>
            <a:picLocks noChangeAspect="1"/>
          </p:cNvPicPr>
          <p:nvPr/>
        </p:nvPicPr>
        <p:blipFill>
          <a:blip r:embed="rId11"/>
          <a:stretch>
            <a:fillRect/>
          </a:stretch>
        </p:blipFill>
        <p:spPr>
          <a:xfrm>
            <a:off x="1896670" y="3023870"/>
            <a:ext cx="3560171" cy="1901455"/>
          </a:xfrm>
          <a:prstGeom prst="rect">
            <a:avLst/>
          </a:prstGeom>
        </p:spPr>
      </p:pic>
      <p:grpSp>
        <p:nvGrpSpPr>
          <p:cNvPr id="248" name="Group 247"/>
          <p:cNvGrpSpPr/>
          <p:nvPr/>
        </p:nvGrpSpPr>
        <p:grpSpPr>
          <a:xfrm>
            <a:off x="2409372" y="326575"/>
            <a:ext cx="3550302" cy="2761540"/>
            <a:chOff x="2409372" y="326575"/>
            <a:chExt cx="3550302" cy="2761540"/>
          </a:xfrm>
        </p:grpSpPr>
        <p:sp>
          <p:nvSpPr>
            <p:cNvPr id="197" name="Rectangle 196"/>
            <p:cNvSpPr/>
            <p:nvPr/>
          </p:nvSpPr>
          <p:spPr>
            <a:xfrm>
              <a:off x="5662258" y="326575"/>
              <a:ext cx="297416" cy="1553745"/>
            </a:xfrm>
            <a:prstGeom prst="rect">
              <a:avLst/>
            </a:prstGeom>
            <a:solidFill>
              <a:schemeClr val="lt1">
                <a:alpha val="0"/>
              </a:schemeClr>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cxnSp>
          <p:nvCxnSpPr>
            <p:cNvPr id="199" name="Straight Connector 198"/>
            <p:cNvCxnSpPr/>
            <p:nvPr/>
          </p:nvCxnSpPr>
          <p:spPr>
            <a:xfrm flipH="1">
              <a:off x="2409372" y="1868169"/>
              <a:ext cx="3252886" cy="118694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00" name="Straight Connector 199"/>
            <p:cNvCxnSpPr/>
            <p:nvPr/>
          </p:nvCxnSpPr>
          <p:spPr>
            <a:xfrm flipH="1">
              <a:off x="4992333" y="1876342"/>
              <a:ext cx="967340" cy="121177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
        <p:nvSpPr>
          <p:cNvPr id="221" name="TextBox 220"/>
          <p:cNvSpPr txBox="1"/>
          <p:nvPr/>
        </p:nvSpPr>
        <p:spPr>
          <a:xfrm>
            <a:off x="9167390" y="190500"/>
            <a:ext cx="265229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Pixel</a:t>
            </a:r>
            <a:r>
              <a:rPr kumimoji="0" lang="en-US" sz="2400" b="0" i="0" u="none" strike="noStrike" cap="none" spc="0" normalizeH="0" dirty="0">
                <a:ln>
                  <a:noFill/>
                </a:ln>
                <a:solidFill>
                  <a:srgbClr val="000000"/>
                </a:solidFill>
                <a:effectLst/>
                <a:uFillTx/>
                <a:latin typeface="+mn-lt"/>
                <a:ea typeface="+mn-ea"/>
                <a:cs typeface="+mn-cs"/>
                <a:sym typeface="Helvetica Light"/>
              </a:rPr>
              <a:t> map</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grpSp>
        <p:nvGrpSpPr>
          <p:cNvPr id="246" name="Group 245"/>
          <p:cNvGrpSpPr/>
          <p:nvPr/>
        </p:nvGrpSpPr>
        <p:grpSpPr>
          <a:xfrm>
            <a:off x="2790069" y="8765263"/>
            <a:ext cx="1091737" cy="473986"/>
            <a:chOff x="2790069" y="8765263"/>
            <a:chExt cx="1091737" cy="473986"/>
          </a:xfrm>
        </p:grpSpPr>
        <p:sp>
          <p:nvSpPr>
            <p:cNvPr id="235" name="Rectangle 234"/>
            <p:cNvSpPr/>
            <p:nvPr/>
          </p:nvSpPr>
          <p:spPr>
            <a:xfrm>
              <a:off x="2790069" y="8777962"/>
              <a:ext cx="533400" cy="461287"/>
            </a:xfrm>
            <a:prstGeom prst="rect">
              <a:avLst/>
            </a:prstGeom>
            <a:solidFill>
              <a:schemeClr val="accent2">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36" name="Rectangle 235"/>
            <p:cNvSpPr/>
            <p:nvPr/>
          </p:nvSpPr>
          <p:spPr>
            <a:xfrm>
              <a:off x="3348406" y="8765263"/>
              <a:ext cx="533400" cy="461287"/>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grpSp>
        <p:nvGrpSpPr>
          <p:cNvPr id="247" name="Group 246"/>
          <p:cNvGrpSpPr/>
          <p:nvPr/>
        </p:nvGrpSpPr>
        <p:grpSpPr>
          <a:xfrm>
            <a:off x="276207" y="8126075"/>
            <a:ext cx="5447334" cy="1566384"/>
            <a:chOff x="276207" y="8126075"/>
            <a:chExt cx="5447334" cy="1566384"/>
          </a:xfrm>
        </p:grpSpPr>
        <p:sp>
          <p:nvSpPr>
            <p:cNvPr id="238" name="Rectangle 237"/>
            <p:cNvSpPr/>
            <p:nvPr/>
          </p:nvSpPr>
          <p:spPr>
            <a:xfrm>
              <a:off x="276207" y="8126075"/>
              <a:ext cx="3825893" cy="1566384"/>
            </a:xfrm>
            <a:prstGeom prst="rect">
              <a:avLst/>
            </a:prstGeom>
            <a:solidFill>
              <a:schemeClr val="lt1">
                <a:alpha val="0"/>
              </a:schemeClr>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41" name="Rectangle 240"/>
            <p:cNvSpPr/>
            <p:nvPr/>
          </p:nvSpPr>
          <p:spPr>
            <a:xfrm>
              <a:off x="5190141" y="8786948"/>
              <a:ext cx="533400" cy="461287"/>
            </a:xfrm>
            <a:prstGeom prst="rect">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42" name="Right Arrow 241"/>
            <p:cNvSpPr/>
            <p:nvPr/>
          </p:nvSpPr>
          <p:spPr>
            <a:xfrm>
              <a:off x="3934847" y="8832477"/>
              <a:ext cx="1218068" cy="344592"/>
            </a:xfrm>
            <a:prstGeom prst="righ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grpSp>
        <p:nvGrpSpPr>
          <p:cNvPr id="245" name="Group 244"/>
          <p:cNvGrpSpPr/>
          <p:nvPr/>
        </p:nvGrpSpPr>
        <p:grpSpPr>
          <a:xfrm>
            <a:off x="526520" y="8774130"/>
            <a:ext cx="2224523" cy="464663"/>
            <a:chOff x="526520" y="8774130"/>
            <a:chExt cx="2224523" cy="464663"/>
          </a:xfrm>
        </p:grpSpPr>
        <p:sp>
          <p:nvSpPr>
            <p:cNvPr id="230" name="Rectangle 229"/>
            <p:cNvSpPr/>
            <p:nvPr/>
          </p:nvSpPr>
          <p:spPr>
            <a:xfrm>
              <a:off x="526520" y="8774130"/>
              <a:ext cx="533400" cy="461287"/>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31" name="Rectangle 230"/>
            <p:cNvSpPr/>
            <p:nvPr/>
          </p:nvSpPr>
          <p:spPr>
            <a:xfrm>
              <a:off x="1087806" y="8776325"/>
              <a:ext cx="533400" cy="461287"/>
            </a:xfrm>
            <a:prstGeom prst="rect">
              <a:avLst/>
            </a:prstGeom>
            <a:solidFill>
              <a:schemeClr val="accent2">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32" name="Rectangle 231"/>
            <p:cNvSpPr/>
            <p:nvPr/>
          </p:nvSpPr>
          <p:spPr>
            <a:xfrm>
              <a:off x="1659306" y="8776325"/>
              <a:ext cx="533400" cy="461287"/>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39" name="Rectangle 238"/>
            <p:cNvSpPr/>
            <p:nvPr/>
          </p:nvSpPr>
          <p:spPr>
            <a:xfrm>
              <a:off x="2217643" y="8777506"/>
              <a:ext cx="533400" cy="461287"/>
            </a:xfrm>
            <a:prstGeom prst="rect">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grpSp>
        <p:nvGrpSpPr>
          <p:cNvPr id="254" name="Group 253"/>
          <p:cNvGrpSpPr/>
          <p:nvPr/>
        </p:nvGrpSpPr>
        <p:grpSpPr>
          <a:xfrm>
            <a:off x="5047508" y="1397002"/>
            <a:ext cx="3804392" cy="1753599"/>
            <a:chOff x="5047508" y="1397002"/>
            <a:chExt cx="3804392" cy="1753599"/>
          </a:xfrm>
        </p:grpSpPr>
        <p:cxnSp>
          <p:nvCxnSpPr>
            <p:cNvPr id="28" name="Straight Arrow Connector 27"/>
            <p:cNvCxnSpPr/>
            <p:nvPr/>
          </p:nvCxnSpPr>
          <p:spPr>
            <a:xfrm flipV="1">
              <a:off x="6950075" y="1397002"/>
              <a:ext cx="1901825" cy="4442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1" name="Straight Connector 250"/>
            <p:cNvCxnSpPr/>
            <p:nvPr/>
          </p:nvCxnSpPr>
          <p:spPr>
            <a:xfrm>
              <a:off x="6950075" y="1409551"/>
              <a:ext cx="0" cy="173399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52" name="Straight Connector 251"/>
            <p:cNvCxnSpPr/>
            <p:nvPr/>
          </p:nvCxnSpPr>
          <p:spPr>
            <a:xfrm flipV="1">
              <a:off x="5047508" y="3133871"/>
              <a:ext cx="1912334" cy="1673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mc:AlternateContent xmlns:mc="http://schemas.openxmlformats.org/markup-compatibility/2006">
        <mc:Choice xmlns:a14="http://schemas.microsoft.com/office/drawing/2010/main" Requires="a14">
          <p:sp>
            <p:nvSpPr>
              <p:cNvPr id="191" name="TextBox 190"/>
              <p:cNvSpPr txBox="1"/>
              <p:nvPr/>
            </p:nvSpPr>
            <p:spPr>
              <a:xfrm>
                <a:off x="3652891" y="7894847"/>
                <a:ext cx="5494266" cy="65659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1" dirty="0"/>
                  <a:t>Processing time ~100</a:t>
                </a:r>
                <a14:m>
                  <m:oMath xmlns:m="http://schemas.openxmlformats.org/officeDocument/2006/math">
                    <m:r>
                      <a:rPr lang="en-US" b="1" i="1" smtClean="0">
                        <a:latin typeface="Cambria Math" panose="02040503050406030204" pitchFamily="18" charset="0"/>
                      </a:rPr>
                      <m:t>𝝁</m:t>
                    </m:r>
                  </m:oMath>
                </a14:m>
                <a:r>
                  <a:rPr lang="en-US" b="1" dirty="0"/>
                  <a:t>s</a:t>
                </a:r>
              </a:p>
            </p:txBody>
          </p:sp>
        </mc:Choice>
        <mc:Fallback>
          <p:sp>
            <p:nvSpPr>
              <p:cNvPr id="191" name="TextBox 190"/>
              <p:cNvSpPr txBox="1">
                <a:spLocks noRot="1" noChangeAspect="1" noMove="1" noResize="1" noEditPoints="1" noAdjustHandles="1" noChangeArrowheads="1" noChangeShapeType="1" noTextEdit="1"/>
              </p:cNvSpPr>
              <p:nvPr/>
            </p:nvSpPr>
            <p:spPr>
              <a:xfrm>
                <a:off x="3652891" y="7894847"/>
                <a:ext cx="5494266" cy="656590"/>
              </a:xfrm>
              <a:prstGeom prst="rect">
                <a:avLst/>
              </a:prstGeom>
              <a:blipFill>
                <a:blip r:embed="rId12"/>
                <a:stretch>
                  <a:fillRect t="-12963" b="-3333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0181353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500"/>
                                        <p:tgtEl>
                                          <p:spTgt spid="2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 presetClass="entr" presetSubtype="0" fill="hold" nodeType="withEffect">
                                  <p:stCondLst>
                                    <p:cond delay="0"/>
                                  </p:stCondLst>
                                  <p:childTnLst>
                                    <p:set>
                                      <p:cBhvr>
                                        <p:cTn id="14" dur="1" fill="hold">
                                          <p:stCondLst>
                                            <p:cond delay="0"/>
                                          </p:stCondLst>
                                        </p:cTn>
                                        <p:tgtEl>
                                          <p:spTgt spid="2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4"/>
                                        </p:tgtEl>
                                        <p:attrNameLst>
                                          <p:attrName>style.visibility</p:attrName>
                                        </p:attrNameLst>
                                      </p:cBhvr>
                                      <p:to>
                                        <p:strVal val="visible"/>
                                      </p:to>
                                    </p:set>
                                    <p:animEffect transition="in" filter="fade">
                                      <p:cBhvr>
                                        <p:cTn id="26" dur="500"/>
                                        <p:tgtEl>
                                          <p:spTgt spid="2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9"/>
                                        </p:tgtEl>
                                        <p:attrNameLst>
                                          <p:attrName>style.visibility</p:attrName>
                                        </p:attrNameLst>
                                      </p:cBhvr>
                                      <p:to>
                                        <p:strVal val="visible"/>
                                      </p:to>
                                    </p:set>
                                    <p:animEffect transition="in" filter="fade">
                                      <p:cBhvr>
                                        <p:cTn id="36" dur="500"/>
                                        <p:tgtEl>
                                          <p:spTgt spid="209"/>
                                        </p:tgtEl>
                                      </p:cBhvr>
                                    </p:animEffect>
                                  </p:childTnLst>
                                </p:cTn>
                              </p:par>
                              <p:par>
                                <p:cTn id="37" presetID="10" presetClass="entr" presetSubtype="0" fill="hold" nodeType="withEffect">
                                  <p:stCondLst>
                                    <p:cond delay="0"/>
                                  </p:stCondLst>
                                  <p:childTnLst>
                                    <p:set>
                                      <p:cBhvr>
                                        <p:cTn id="38" dur="1" fill="hold">
                                          <p:stCondLst>
                                            <p:cond delay="0"/>
                                          </p:stCondLst>
                                        </p:cTn>
                                        <p:tgtEl>
                                          <p:spTgt spid="210"/>
                                        </p:tgtEl>
                                        <p:attrNameLst>
                                          <p:attrName>style.visibility</p:attrName>
                                        </p:attrNameLst>
                                      </p:cBhvr>
                                      <p:to>
                                        <p:strVal val="visible"/>
                                      </p:to>
                                    </p:set>
                                    <p:animEffect transition="in" filter="fade">
                                      <p:cBhvr>
                                        <p:cTn id="39" dur="500"/>
                                        <p:tgtEl>
                                          <p:spTgt spid="2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12"/>
                                        </p:tgtEl>
                                        <p:attrNameLst>
                                          <p:attrName>style.visibility</p:attrName>
                                        </p:attrNameLst>
                                      </p:cBhvr>
                                      <p:to>
                                        <p:strVal val="visible"/>
                                      </p:to>
                                    </p:set>
                                    <p:animEffect transition="in" filter="fade">
                                      <p:cBhvr>
                                        <p:cTn id="59" dur="500"/>
                                        <p:tgtEl>
                                          <p:spTgt spid="212"/>
                                        </p:tgtEl>
                                      </p:cBhvr>
                                    </p:animEffect>
                                  </p:childTnLst>
                                </p:cTn>
                              </p:par>
                              <p:par>
                                <p:cTn id="60" presetID="10" presetClass="entr" presetSubtype="0" fill="hold" nodeType="withEffect">
                                  <p:stCondLst>
                                    <p:cond delay="0"/>
                                  </p:stCondLst>
                                  <p:childTnLst>
                                    <p:set>
                                      <p:cBhvr>
                                        <p:cTn id="61" dur="1" fill="hold">
                                          <p:stCondLst>
                                            <p:cond delay="0"/>
                                          </p:stCondLst>
                                        </p:cTn>
                                        <p:tgtEl>
                                          <p:spTgt spid="246"/>
                                        </p:tgtEl>
                                        <p:attrNameLst>
                                          <p:attrName>style.visibility</p:attrName>
                                        </p:attrNameLst>
                                      </p:cBhvr>
                                      <p:to>
                                        <p:strVal val="visible"/>
                                      </p:to>
                                    </p:set>
                                    <p:animEffect transition="in" filter="fade">
                                      <p:cBhvr>
                                        <p:cTn id="62" dur="500"/>
                                        <p:tgtEl>
                                          <p:spTgt spid="246"/>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91"/>
                                        </p:tgtEl>
                                        <p:attrNameLst>
                                          <p:attrName>style.visibility</p:attrName>
                                        </p:attrNameLst>
                                      </p:cBhvr>
                                      <p:to>
                                        <p:strVal val="visible"/>
                                      </p:to>
                                    </p:set>
                                  </p:childTnLst>
                                </p:cTn>
                              </p:par>
                              <p:par>
                                <p:cTn id="67" presetID="10" presetClass="entr" presetSubtype="0" fill="hold" nodeType="withEffect">
                                  <p:stCondLst>
                                    <p:cond delay="0"/>
                                  </p:stCondLst>
                                  <p:childTnLst>
                                    <p:set>
                                      <p:cBhvr>
                                        <p:cTn id="68" dur="1" fill="hold">
                                          <p:stCondLst>
                                            <p:cond delay="0"/>
                                          </p:stCondLst>
                                        </p:cTn>
                                        <p:tgtEl>
                                          <p:spTgt spid="247"/>
                                        </p:tgtEl>
                                        <p:attrNameLst>
                                          <p:attrName>style.visibility</p:attrName>
                                        </p:attrNameLst>
                                      </p:cBhvr>
                                      <p:to>
                                        <p:strVal val="visible"/>
                                      </p:to>
                                    </p:set>
                                    <p:animEffect transition="in" filter="fade">
                                      <p:cBhvr>
                                        <p:cTn id="69"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9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2362200"/>
            <a:ext cx="11099800" cy="6354233"/>
          </a:xfrm>
        </p:spPr>
        <p:txBody>
          <a:bodyPr/>
          <a:lstStyle/>
          <a:p>
            <a:r>
              <a:rPr lang="en-US"/>
              <a:t>Real time </a:t>
            </a:r>
            <a:r>
              <a:rPr lang="en-US" dirty="0"/>
              <a:t>image read out and analysis</a:t>
            </a:r>
          </a:p>
          <a:p>
            <a:r>
              <a:rPr lang="en-US" dirty="0"/>
              <a:t>Introduced coherent feedback</a:t>
            </a:r>
          </a:p>
          <a:p>
            <a:r>
              <a:rPr lang="en-US" dirty="0"/>
              <a:t>Processing time “cost” ~1-5% of </a:t>
            </a:r>
            <a:r>
              <a:rPr lang="en-US" dirty="0" err="1"/>
              <a:t>decoherence</a:t>
            </a:r>
            <a:r>
              <a:rPr lang="en-US" dirty="0"/>
              <a:t> time (2-15ms)</a:t>
            </a:r>
          </a:p>
          <a:p>
            <a:endParaRPr lang="en-US" dirty="0"/>
          </a:p>
          <a:p>
            <a:endParaRPr lang="en-US" dirty="0"/>
          </a:p>
          <a:p>
            <a:endParaRPr lang="en-US" dirty="0"/>
          </a:p>
        </p:txBody>
      </p:sp>
      <p:sp>
        <p:nvSpPr>
          <p:cNvPr id="4" name="Title 3"/>
          <p:cNvSpPr>
            <a:spLocks noGrp="1"/>
          </p:cNvSpPr>
          <p:nvPr>
            <p:ph type="title"/>
          </p:nvPr>
        </p:nvSpPr>
        <p:spPr>
          <a:xfrm>
            <a:off x="952500" y="203200"/>
            <a:ext cx="11099800" cy="2159000"/>
          </a:xfrm>
        </p:spPr>
        <p:txBody>
          <a:bodyPr/>
          <a:lstStyle/>
          <a:p>
            <a:r>
              <a:rPr lang="en-US" dirty="0"/>
              <a:t>So far…</a:t>
            </a:r>
          </a:p>
        </p:txBody>
      </p:sp>
      <p:pic>
        <p:nvPicPr>
          <p:cNvPr id="2050" name="Picture 2" descr="Image result for li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8775" y="6038584"/>
            <a:ext cx="4899025" cy="2857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7734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p>
            <a:r>
              <a:t>Live Readout</a:t>
            </a:r>
          </a:p>
        </p:txBody>
      </p:sp>
      <p:sp>
        <p:nvSpPr>
          <p:cNvPr id="148" name="Shape 148"/>
          <p:cNvSpPr>
            <a:spLocks noGrp="1"/>
          </p:cNvSpPr>
          <p:nvPr>
            <p:ph type="body" idx="1"/>
          </p:nvPr>
        </p:nvSpPr>
        <p:spPr>
          <a:prstGeom prst="rect">
            <a:avLst/>
          </a:prstGeom>
        </p:spPr>
        <p:txBody>
          <a:bodyPr anchor="t"/>
          <a:lstStyle/>
          <a:p>
            <a:pPr marL="382270" indent="-382270" defTabSz="502412">
              <a:spcBef>
                <a:spcPts val="3600"/>
              </a:spcBef>
              <a:defRPr sz="3096"/>
            </a:pPr>
            <a:r>
              <a:t>Camera Link protocol</a:t>
            </a:r>
          </a:p>
          <a:p>
            <a:pPr marL="764540" lvl="1" indent="-382270" defTabSz="502412">
              <a:spcBef>
                <a:spcPts val="3600"/>
              </a:spcBef>
              <a:defRPr sz="3096"/>
            </a:pPr>
            <a:r>
              <a:t>5 sync channels , 2 data Channels (ADD FIGURES)</a:t>
            </a:r>
          </a:p>
          <a:p>
            <a:pPr marL="764540" lvl="1" indent="-382270" defTabSz="502412">
              <a:spcBef>
                <a:spcPts val="3600"/>
              </a:spcBef>
              <a:defRPr sz="3096"/>
            </a:pPr>
            <a:r>
              <a:t>Streams data at 40 MHz</a:t>
            </a:r>
          </a:p>
          <a:p>
            <a:pPr marL="382270" indent="-382270" defTabSz="502412">
              <a:spcBef>
                <a:spcPts val="3600"/>
              </a:spcBef>
              <a:defRPr sz="3096"/>
            </a:pPr>
            <a:r>
              <a:t>Frame Grabber:</a:t>
            </a:r>
          </a:p>
          <a:p>
            <a:pPr marL="764540" lvl="1" indent="-382270" defTabSz="502412">
              <a:spcBef>
                <a:spcPts val="3600"/>
              </a:spcBef>
              <a:defRPr sz="3096"/>
            </a:pPr>
            <a:r>
              <a:t>Image analysis - Threshold </a:t>
            </a:r>
          </a:p>
          <a:p>
            <a:pPr marL="764540" lvl="1" indent="-382270" defTabSz="502412">
              <a:spcBef>
                <a:spcPts val="3600"/>
              </a:spcBef>
              <a:defRPr sz="3096"/>
            </a:pPr>
            <a:r>
              <a:t>Result - Binary array that contains the ions state (1-Bright)</a:t>
            </a:r>
          </a:p>
          <a:p>
            <a:pPr marL="764540" lvl="1" indent="-382270" defTabSz="502412">
              <a:spcBef>
                <a:spcPts val="3600"/>
              </a:spcBef>
              <a:defRPr sz="3096"/>
            </a:pPr>
            <a:r>
              <a:t>Total Readout time ~100us</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t>Feedback</a:t>
            </a:r>
          </a:p>
        </p:txBody>
      </p:sp>
      <p:sp>
        <p:nvSpPr>
          <p:cNvPr id="151" name="Shape 151"/>
          <p:cNvSpPr>
            <a:spLocks noGrp="1"/>
          </p:cNvSpPr>
          <p:nvPr>
            <p:ph type="body" sz="half" idx="1"/>
          </p:nvPr>
        </p:nvSpPr>
        <p:spPr>
          <a:xfrm>
            <a:off x="952500" y="1952955"/>
            <a:ext cx="11099800" cy="3516512"/>
          </a:xfrm>
          <a:prstGeom prst="rect">
            <a:avLst/>
          </a:prstGeom>
        </p:spPr>
        <p:txBody>
          <a:bodyPr/>
          <a:lstStyle/>
          <a:p>
            <a:r>
              <a:t>The array is sent to the Exp. FPGA using SPI, </a:t>
            </a:r>
          </a:p>
          <a:p>
            <a:r>
              <a:t>Operate gates operations according to results.</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p:cNvSpPr>
          <p:nvPr>
            <p:ph type="title"/>
          </p:nvPr>
        </p:nvSpPr>
        <p:spPr>
          <a:xfrm>
            <a:off x="1041400" y="-546100"/>
            <a:ext cx="11099800" cy="2159000"/>
          </a:xfrm>
          <a:prstGeom prst="rect">
            <a:avLst/>
          </a:prstGeom>
        </p:spPr>
        <p:txBody>
          <a:bodyPr/>
          <a:lstStyle/>
          <a:p>
            <a:r>
              <a:rPr dirty="0"/>
              <a:t>Results</a:t>
            </a:r>
          </a:p>
        </p:txBody>
      </p:sp>
      <p:sp>
        <p:nvSpPr>
          <p:cNvPr id="155" name="Shape 155"/>
          <p:cNvSpPr>
            <a:spLocks noGrp="1"/>
          </p:cNvSpPr>
          <p:nvPr>
            <p:ph type="body" sz="half" idx="1"/>
          </p:nvPr>
        </p:nvSpPr>
        <p:spPr>
          <a:xfrm>
            <a:off x="3708400" y="1234813"/>
            <a:ext cx="5765800" cy="381000"/>
          </a:xfrm>
          <a:prstGeom prst="rect">
            <a:avLst/>
          </a:prstGeom>
        </p:spPr>
        <p:txBody>
          <a:bodyPr anchor="t" anchorCtr="0">
            <a:noAutofit/>
          </a:bodyPr>
          <a:lstStyle/>
          <a:p>
            <a:pPr marL="0" indent="0" algn="ctr">
              <a:buNone/>
            </a:pPr>
            <a:r>
              <a:rPr lang="en-US" sz="4000" b="1" dirty="0"/>
              <a:t>1 Ion</a:t>
            </a:r>
          </a:p>
        </p:txBody>
      </p:sp>
      <p:grpSp>
        <p:nvGrpSpPr>
          <p:cNvPr id="48" name="Group 47"/>
          <p:cNvGrpSpPr/>
          <p:nvPr/>
        </p:nvGrpSpPr>
        <p:grpSpPr>
          <a:xfrm>
            <a:off x="521854" y="2419461"/>
            <a:ext cx="4656446" cy="2930581"/>
            <a:chOff x="612633" y="2404582"/>
            <a:chExt cx="4656446" cy="2930581"/>
          </a:xfrm>
        </p:grpSpPr>
        <mc:AlternateContent xmlns:mc="http://schemas.openxmlformats.org/markup-compatibility/2006" xmlns:a14="http://schemas.microsoft.com/office/drawing/2010/main">
          <mc:Choice Requires="a14">
            <p:sp>
              <p:nvSpPr>
                <p:cNvPr id="2" name="Rectangle 1"/>
                <p:cNvSpPr/>
                <p:nvPr/>
              </p:nvSpPr>
              <p:spPr>
                <a:xfrm>
                  <a:off x="612633" y="3771900"/>
                  <a:ext cx="3248167" cy="858697"/>
                </a:xfrm>
                <a:prstGeom prst="rect">
                  <a:avLst/>
                </a:prstGeom>
                <a:solidFill>
                  <a:schemeClr val="lt1">
                    <a:alpha val="0"/>
                  </a:schemeClr>
                </a:solidFill>
                <a:ln/>
                <a:effectLst>
                  <a:outerShdw blurRad="50800" dist="50800" dir="5400000" algn="ctr" rotWithShape="0">
                    <a:srgbClr val="000000">
                      <a:alpha val="0"/>
                    </a:srgbClr>
                  </a:outerShdw>
                </a:effectLst>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f>
                          <m:fPr>
                            <m:ctrlP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ctrlPr>
                          </m:fPr>
                          <m:num>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1</m:t>
                            </m:r>
                          </m:num>
                          <m:den>
                            <m:r>
                              <m:rPr>
                                <m:lit/>
                              </m:rP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 </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2</m:t>
                            </m:r>
                          </m:den>
                        </m:f>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𝑆</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𝐷</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oMath>
                    </m:oMathPara>
                  </a14:m>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mc:Choice>
          <mc:Fallback xmlns="">
            <p:sp>
              <p:nvSpPr>
                <p:cNvPr id="2" name="Rectangle 1"/>
                <p:cNvSpPr>
                  <a:spLocks noRot="1" noChangeAspect="1" noMove="1" noResize="1" noEditPoints="1" noAdjustHandles="1" noChangeArrowheads="1" noChangeShapeType="1" noTextEdit="1"/>
                </p:cNvSpPr>
                <p:nvPr/>
              </p:nvSpPr>
              <p:spPr>
                <a:xfrm>
                  <a:off x="612633" y="3771900"/>
                  <a:ext cx="3248167" cy="858697"/>
                </a:xfrm>
                <a:prstGeom prst="rect">
                  <a:avLst/>
                </a:prstGeom>
                <a:blipFill>
                  <a:blip r:embed="rId2"/>
                  <a:stretch>
                    <a:fillRect/>
                  </a:stretch>
                </a:blipFill>
                <a:ln/>
                <a:effectLst>
                  <a:outerShdw blurRad="50800" dist="50800" dir="5400000" algn="ctr" rotWithShape="0">
                    <a:srgbClr val="000000">
                      <a:alpha val="0"/>
                    </a:srgbClr>
                  </a:outerShdw>
                </a:effectLst>
              </p:spPr>
              <p:txBody>
                <a:bodyPr/>
                <a:lstStyle/>
                <a:p>
                  <a:r>
                    <a:rPr lang="en-US">
                      <a:noFill/>
                    </a:rPr>
                    <a:t> </a:t>
                  </a:r>
                </a:p>
              </p:txBody>
            </p:sp>
          </mc:Fallback>
        </mc:AlternateContent>
        <p:cxnSp>
          <p:nvCxnSpPr>
            <p:cNvPr id="4" name="Straight Arrow Connector 3"/>
            <p:cNvCxnSpPr/>
            <p:nvPr/>
          </p:nvCxnSpPr>
          <p:spPr>
            <a:xfrm>
              <a:off x="2263443" y="2933156"/>
              <a:ext cx="0" cy="72333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7" name="TextBox 6"/>
                <p:cNvSpPr txBox="1"/>
                <p:nvPr/>
              </p:nvSpPr>
              <p:spPr>
                <a:xfrm>
                  <a:off x="2043373" y="2912640"/>
                  <a:ext cx="955344" cy="7302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f>
                          <m:fPr>
                            <m:ctrlPr>
                              <a:rPr kumimoji="0" lang="en-US" sz="24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ctrlPr>
                          </m:fPr>
                          <m:num>
                            <m:r>
                              <a:rPr kumimoji="0" lang="en-US" sz="24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𝜋</m:t>
                            </m:r>
                          </m:num>
                          <m:den>
                            <m:r>
                              <a:rPr kumimoji="0" lang="en-US" sz="24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2</m:t>
                            </m:r>
                          </m:den>
                        </m:f>
                      </m:oMath>
                    </m:oMathPara>
                  </a14:m>
                  <a:endParaRPr kumimoji="0" lang="en-US" sz="2400" b="0" i="0" u="none" strike="noStrike" cap="none" spc="0" normalizeH="0" baseline="0" dirty="0">
                    <a:ln>
                      <a:noFill/>
                    </a:ln>
                    <a:solidFill>
                      <a:srgbClr val="000000"/>
                    </a:solidFill>
                    <a:effectLst/>
                    <a:uFillTx/>
                    <a:ea typeface="+mn-ea"/>
                    <a:cs typeface="+mn-cs"/>
                    <a:sym typeface="Helvetica Ligh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043373" y="2912640"/>
                  <a:ext cx="955344" cy="730200"/>
                </a:xfrm>
                <a:prstGeom prst="rect">
                  <a:avLst/>
                </a:prstGeom>
                <a:blipFill>
                  <a:blip r:embed="rId3"/>
                  <a:stretch>
                    <a:fillRect/>
                  </a:stretch>
                </a:blipFill>
                <a:ln w="12700" cap="flat">
                  <a:noFill/>
                  <a:miter lim="400000"/>
                </a:ln>
                <a:effectLst/>
              </p:spPr>
              <p:txBody>
                <a:bodyPr/>
                <a:lstStyle/>
                <a:p>
                  <a:r>
                    <a:rPr lang="en-US">
                      <a:noFill/>
                    </a:rPr>
                    <a:t> </a:t>
                  </a:r>
                </a:p>
              </p:txBody>
            </p:sp>
          </mc:Fallback>
        </mc:AlternateContent>
        <p:cxnSp>
          <p:nvCxnSpPr>
            <p:cNvPr id="13" name="Straight Arrow Connector 12"/>
            <p:cNvCxnSpPr/>
            <p:nvPr/>
          </p:nvCxnSpPr>
          <p:spPr>
            <a:xfrm flipH="1">
              <a:off x="1702748" y="4782997"/>
              <a:ext cx="381569" cy="55216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p:cNvCxnSpPr/>
            <p:nvPr/>
          </p:nvCxnSpPr>
          <p:spPr>
            <a:xfrm>
              <a:off x="2539241" y="4782997"/>
              <a:ext cx="459476" cy="55216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Rectangle 26"/>
            <p:cNvSpPr/>
            <p:nvPr/>
          </p:nvSpPr>
          <p:spPr>
            <a:xfrm>
              <a:off x="3119556" y="4735934"/>
              <a:ext cx="2149523" cy="471924"/>
            </a:xfrm>
            <a:prstGeom prst="rect">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mn-lt"/>
                  <a:ea typeface="+mn-ea"/>
                  <a:cs typeface="+mn-cs"/>
                  <a:sym typeface="Helvetica Light"/>
                </a:rPr>
                <a:t>measure</a:t>
              </a:r>
            </a:p>
          </p:txBody>
        </p:sp>
        <mc:AlternateContent xmlns:mc="http://schemas.openxmlformats.org/markup-compatibility/2006" xmlns:a14="http://schemas.microsoft.com/office/drawing/2010/main">
          <mc:Choice Requires="a14">
            <p:sp>
              <p:nvSpPr>
                <p:cNvPr id="49" name="Rectangle 48"/>
                <p:cNvSpPr/>
                <p:nvPr/>
              </p:nvSpPr>
              <p:spPr>
                <a:xfrm>
                  <a:off x="1927083" y="2404582"/>
                  <a:ext cx="725606" cy="471924"/>
                </a:xfrm>
                <a:prstGeom prst="rect">
                  <a:avLst/>
                </a:prstGeom>
                <a:solidFill>
                  <a:schemeClr val="lt1">
                    <a:alpha val="0"/>
                  </a:schemeClr>
                </a:solidFill>
                <a:ln/>
                <a:effectLst>
                  <a:outerShdw blurRad="50800" dist="50800" dir="5400000" algn="ctr" rotWithShape="0">
                    <a:srgbClr val="000000">
                      <a:alpha val="0"/>
                    </a:srgbClr>
                  </a:outerShdw>
                </a:effectLst>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
                      </m:oMathParaPr>
                      <m:oMath xmlns:m="http://schemas.openxmlformats.org/officeDocument/2006/math">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𝑆</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oMath>
                    </m:oMathPara>
                  </a14:m>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mc:Choice>
          <mc:Fallback xmlns="">
            <p:sp>
              <p:nvSpPr>
                <p:cNvPr id="49" name="Rectangle 48"/>
                <p:cNvSpPr>
                  <a:spLocks noRot="1" noChangeAspect="1" noMove="1" noResize="1" noEditPoints="1" noAdjustHandles="1" noChangeArrowheads="1" noChangeShapeType="1" noTextEdit="1"/>
                </p:cNvSpPr>
                <p:nvPr/>
              </p:nvSpPr>
              <p:spPr>
                <a:xfrm>
                  <a:off x="1927083" y="2404582"/>
                  <a:ext cx="725606" cy="471924"/>
                </a:xfrm>
                <a:prstGeom prst="rect">
                  <a:avLst/>
                </a:prstGeom>
                <a:blipFill>
                  <a:blip r:embed="rId4"/>
                  <a:stretch>
                    <a:fillRect/>
                  </a:stretch>
                </a:blipFill>
                <a:ln/>
                <a:effectLst>
                  <a:outerShdw blurRad="50800" dist="50800" dir="5400000" algn="ctr" rotWithShape="0">
                    <a:srgbClr val="000000">
                      <a:alpha val="0"/>
                    </a:srgbClr>
                  </a:outerShdw>
                </a:effectLst>
              </p:spPr>
              <p:txBody>
                <a:bodyPr/>
                <a:lstStyle/>
                <a:p>
                  <a:r>
                    <a:rPr lang="en-US">
                      <a:noFill/>
                    </a:rPr>
                    <a:t> </a:t>
                  </a:r>
                </a:p>
              </p:txBody>
            </p:sp>
          </mc:Fallback>
        </mc:AlternateContent>
      </p:grpSp>
      <p:pic>
        <p:nvPicPr>
          <p:cNvPr id="50" name="Picture 49"/>
          <p:cNvPicPr>
            <a:picLocks noChangeAspect="1"/>
          </p:cNvPicPr>
          <p:nvPr/>
        </p:nvPicPr>
        <p:blipFill rotWithShape="1">
          <a:blip r:embed="rId5">
            <a:extLst>
              <a:ext uri="{28A0092B-C50C-407E-A947-70E740481C1C}">
                <a14:useLocalDpi xmlns:a14="http://schemas.microsoft.com/office/drawing/2010/main" val="0"/>
              </a:ext>
            </a:extLst>
          </a:blip>
          <a:srcRect l="10377" r="6597" b="7097"/>
          <a:stretch/>
        </p:blipFill>
        <p:spPr>
          <a:xfrm>
            <a:off x="5608044" y="2448396"/>
            <a:ext cx="7242756" cy="6078335"/>
          </a:xfrm>
          <a:prstGeom prst="rect">
            <a:avLst/>
          </a:prstGeom>
        </p:spPr>
      </p:pic>
      <p:sp>
        <p:nvSpPr>
          <p:cNvPr id="51" name="TextBox 50"/>
          <p:cNvSpPr txBox="1"/>
          <p:nvPr/>
        </p:nvSpPr>
        <p:spPr>
          <a:xfrm>
            <a:off x="6843451" y="8506825"/>
            <a:ext cx="52705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mn-lt"/>
                <a:ea typeface="+mn-ea"/>
                <a:cs typeface="+mn-cs"/>
                <a:sym typeface="Helvetica Light"/>
              </a:rPr>
              <a:t>Fluorescence count</a:t>
            </a:r>
          </a:p>
        </p:txBody>
      </p:sp>
      <p:pic>
        <p:nvPicPr>
          <p:cNvPr id="52" name="Picture 51"/>
          <p:cNvPicPr>
            <a:picLocks noChangeAspect="1"/>
          </p:cNvPicPr>
          <p:nvPr/>
        </p:nvPicPr>
        <p:blipFill rotWithShape="1">
          <a:blip r:embed="rId6">
            <a:extLst>
              <a:ext uri="{28A0092B-C50C-407E-A947-70E740481C1C}">
                <a14:useLocalDpi xmlns:a14="http://schemas.microsoft.com/office/drawing/2010/main" val="0"/>
              </a:ext>
            </a:extLst>
          </a:blip>
          <a:srcRect l="4129" t="2148" r="10790"/>
          <a:stretch/>
        </p:blipFill>
        <p:spPr>
          <a:xfrm>
            <a:off x="5617870" y="2295662"/>
            <a:ext cx="7179256" cy="6192650"/>
          </a:xfrm>
          <a:prstGeom prst="rect">
            <a:avLst/>
          </a:prstGeom>
        </p:spPr>
      </p:pic>
      <p:sp>
        <p:nvSpPr>
          <p:cNvPr id="53" name="TextBox 52"/>
          <p:cNvSpPr txBox="1"/>
          <p:nvPr/>
        </p:nvSpPr>
        <p:spPr>
          <a:xfrm>
            <a:off x="5228625" y="3179238"/>
            <a:ext cx="318036"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mn-lt"/>
                <a:ea typeface="+mn-ea"/>
                <a:cs typeface="+mn-cs"/>
                <a:sym typeface="Helvetica Light"/>
              </a:rPr>
              <a:t># of images</a:t>
            </a:r>
          </a:p>
        </p:txBody>
      </p:sp>
      <p:grpSp>
        <p:nvGrpSpPr>
          <p:cNvPr id="56" name="Group 55"/>
          <p:cNvGrpSpPr/>
          <p:nvPr/>
        </p:nvGrpSpPr>
        <p:grpSpPr>
          <a:xfrm>
            <a:off x="864830" y="5453399"/>
            <a:ext cx="4544636" cy="2746528"/>
            <a:chOff x="864830" y="5453399"/>
            <a:chExt cx="4544636" cy="2746528"/>
          </a:xfrm>
        </p:grpSpPr>
        <mc:AlternateContent xmlns:mc="http://schemas.openxmlformats.org/markup-compatibility/2006" xmlns:a14="http://schemas.microsoft.com/office/drawing/2010/main">
          <mc:Choice Requires="a14">
            <p:sp>
              <p:nvSpPr>
                <p:cNvPr id="29" name="Rectangle 28"/>
                <p:cNvSpPr/>
                <p:nvPr/>
              </p:nvSpPr>
              <p:spPr>
                <a:xfrm>
                  <a:off x="1167926" y="5487563"/>
                  <a:ext cx="725606" cy="471924"/>
                </a:xfrm>
                <a:prstGeom prst="rect">
                  <a:avLst/>
                </a:prstGeom>
                <a:solidFill>
                  <a:schemeClr val="lt1">
                    <a:alpha val="0"/>
                  </a:schemeClr>
                </a:solidFill>
                <a:ln/>
                <a:effectLst>
                  <a:outerShdw blurRad="50800" dist="50800" dir="5400000" algn="ctr" rotWithShape="0">
                    <a:srgbClr val="000000">
                      <a:alpha val="0"/>
                    </a:srgbClr>
                  </a:outerShdw>
                </a:effectLst>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
                      </m:oMathParaPr>
                      <m:oMath xmlns:m="http://schemas.openxmlformats.org/officeDocument/2006/math">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𝑆</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oMath>
                    </m:oMathPara>
                  </a14:m>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mc:Choice>
          <mc:Fallback xmlns="">
            <p:sp>
              <p:nvSpPr>
                <p:cNvPr id="29" name="Rectangle 28"/>
                <p:cNvSpPr>
                  <a:spLocks noRot="1" noChangeAspect="1" noMove="1" noResize="1" noEditPoints="1" noAdjustHandles="1" noChangeArrowheads="1" noChangeShapeType="1" noTextEdit="1"/>
                </p:cNvSpPr>
                <p:nvPr/>
              </p:nvSpPr>
              <p:spPr>
                <a:xfrm>
                  <a:off x="1167926" y="5487563"/>
                  <a:ext cx="725606" cy="471924"/>
                </a:xfrm>
                <a:prstGeom prst="rect">
                  <a:avLst/>
                </a:prstGeom>
                <a:blipFill>
                  <a:blip r:embed="rId7"/>
                  <a:stretch>
                    <a:fillRect/>
                  </a:stretch>
                </a:blipFill>
                <a:ln/>
                <a:effectLst>
                  <a:outerShdw blurRad="50800" dist="50800" dir="5400000" algn="ctr" rotWithShape="0">
                    <a:srgbClr val="000000">
                      <a:alpha val="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2679985" y="5487563"/>
                  <a:ext cx="674142" cy="471924"/>
                </a:xfrm>
                <a:prstGeom prst="rect">
                  <a:avLst/>
                </a:prstGeom>
                <a:solidFill>
                  <a:schemeClr val="lt1">
                    <a:alpha val="0"/>
                  </a:schemeClr>
                </a:solidFill>
                <a:ln/>
                <a:effectLst>
                  <a:outerShdw blurRad="50800" dist="50800" dir="5400000" algn="ctr" rotWithShape="0">
                    <a:srgbClr val="000000">
                      <a:alpha val="0"/>
                    </a:srgbClr>
                  </a:outerShdw>
                </a:effectLst>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u="none" strike="noStrike" cap="none" spc="0" normalizeH="0" baseline="0" dirty="0">
                      <a:ln>
                        <a:noFill/>
                      </a:ln>
                      <a:solidFill>
                        <a:schemeClr val="tx1"/>
                      </a:solidFill>
                      <a:effectLst/>
                      <a:uFillTx/>
                      <a:ea typeface="+mn-ea"/>
                      <a:cs typeface="+mn-cs"/>
                      <a:sym typeface="Helvetica Light"/>
                    </a:rPr>
                    <a:t> </a:t>
                  </a:r>
                  <a14:m>
                    <m:oMath xmlns:m="http://schemas.openxmlformats.org/officeDocument/2006/math">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𝐷</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oMath>
                  </a14:m>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mc:Choice>
          <mc:Fallback xmlns="">
            <p:sp>
              <p:nvSpPr>
                <p:cNvPr id="30" name="Rectangle 29"/>
                <p:cNvSpPr>
                  <a:spLocks noRot="1" noChangeAspect="1" noMove="1" noResize="1" noEditPoints="1" noAdjustHandles="1" noChangeArrowheads="1" noChangeShapeType="1" noTextEdit="1"/>
                </p:cNvSpPr>
                <p:nvPr/>
              </p:nvSpPr>
              <p:spPr>
                <a:xfrm>
                  <a:off x="2679985" y="5487563"/>
                  <a:ext cx="674142" cy="471924"/>
                </a:xfrm>
                <a:prstGeom prst="rect">
                  <a:avLst/>
                </a:prstGeom>
                <a:blipFill>
                  <a:blip r:embed="rId8"/>
                  <a:stretch>
                    <a:fillRect/>
                  </a:stretch>
                </a:blipFill>
                <a:ln/>
                <a:effectLst>
                  <a:outerShdw blurRad="50800" dist="50800" dir="5400000" algn="ctr" rotWithShape="0">
                    <a:srgbClr val="000000">
                      <a:alpha val="0"/>
                    </a:srgbClr>
                  </a:outerShdw>
                </a:effectLst>
              </p:spPr>
              <p:txBody>
                <a:bodyPr/>
                <a:lstStyle/>
                <a:p>
                  <a:r>
                    <a:rPr lang="en-US">
                      <a:noFill/>
                    </a:rPr>
                    <a:t> </a:t>
                  </a:r>
                </a:p>
              </p:txBody>
            </p:sp>
          </mc:Fallback>
        </mc:AlternateContent>
        <p:cxnSp>
          <p:nvCxnSpPr>
            <p:cNvPr id="32" name="Straight Arrow Connector 31"/>
            <p:cNvCxnSpPr/>
            <p:nvPr/>
          </p:nvCxnSpPr>
          <p:spPr>
            <a:xfrm flipH="1">
              <a:off x="1521345" y="5959487"/>
              <a:ext cx="18768" cy="44674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Straight Arrow Connector 34"/>
            <p:cNvCxnSpPr/>
            <p:nvPr/>
          </p:nvCxnSpPr>
          <p:spPr>
            <a:xfrm flipH="1">
              <a:off x="2998717" y="5959487"/>
              <a:ext cx="18768" cy="44674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6" name="Rectangle 35"/>
                <p:cNvSpPr/>
                <p:nvPr/>
              </p:nvSpPr>
              <p:spPr>
                <a:xfrm>
                  <a:off x="864830" y="6457524"/>
                  <a:ext cx="1313029" cy="841256"/>
                </a:xfrm>
                <a:prstGeom prst="rect">
                  <a:avLst/>
                </a:prstGeom>
                <a:solidFill>
                  <a:schemeClr val="lt1">
                    <a:alpha val="0"/>
                  </a:schemeClr>
                </a:solidFill>
                <a:ln/>
                <a:effectLst>
                  <a:outerShdw blurRad="50800" dist="50800" dir="5400000" algn="ctr" rotWithShape="0">
                    <a:srgbClr val="000000">
                      <a:alpha val="0"/>
                    </a:srgbClr>
                  </a:outerShdw>
                </a:effectLst>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
                      </m:oMathParaPr>
                      <m:oMath xmlns:m="http://schemas.openxmlformats.org/officeDocument/2006/math">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𝐷𝑜</m:t>
                        </m:r>
                      </m:oMath>
                    </m:oMathPara>
                  </a14:m>
                  <a:endParaRPr kumimoji="0" lang="en-US" sz="2400" b="0" i="1" u="none" strike="noStrike" cap="none" spc="0" normalizeH="0" baseline="0" dirty="0">
                    <a:ln>
                      <a:noFill/>
                    </a:ln>
                    <a:solidFill>
                      <a:schemeClr val="tx1"/>
                    </a:solidFill>
                    <a:effectLst/>
                    <a:uFillTx/>
                    <a:latin typeface="Cambria Math" panose="02040503050406030204" pitchFamily="18" charset="0"/>
                    <a:ea typeface="+mn-ea"/>
                    <a:cs typeface="+mn-cs"/>
                    <a:sym typeface="Helvetica Light"/>
                  </a:endParaRPr>
                </a:p>
                <a:p>
                  <a:pPr marL="0" marR="0" indent="0" algn="just"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
                      </m:oMathParaPr>
                      <m:oMath xmlns:m="http://schemas.openxmlformats.org/officeDocument/2006/math">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 </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𝑛𝑜𝑡</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h</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𝑖𝑛𝑔</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 </m:t>
                        </m:r>
                      </m:oMath>
                    </m:oMathPara>
                  </a14:m>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mc:Choice>
          <mc:Fallback xmlns="">
            <p:sp>
              <p:nvSpPr>
                <p:cNvPr id="36" name="Rectangle 35"/>
                <p:cNvSpPr>
                  <a:spLocks noRot="1" noChangeAspect="1" noMove="1" noResize="1" noEditPoints="1" noAdjustHandles="1" noChangeArrowheads="1" noChangeShapeType="1" noTextEdit="1"/>
                </p:cNvSpPr>
                <p:nvPr/>
              </p:nvSpPr>
              <p:spPr>
                <a:xfrm>
                  <a:off x="864830" y="6457524"/>
                  <a:ext cx="1313029" cy="841256"/>
                </a:xfrm>
                <a:prstGeom prst="rect">
                  <a:avLst/>
                </a:prstGeom>
                <a:blipFill>
                  <a:blip r:embed="rId9"/>
                  <a:stretch>
                    <a:fillRect/>
                  </a:stretch>
                </a:blipFill>
                <a:ln/>
                <a:effectLst>
                  <a:outerShdw blurRad="50800" dist="50800" dir="5400000" algn="ctr" rotWithShape="0">
                    <a:srgbClr val="000000">
                      <a:alpha val="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2360541" y="6642190"/>
                  <a:ext cx="1313029" cy="471924"/>
                </a:xfrm>
                <a:prstGeom prst="rect">
                  <a:avLst/>
                </a:prstGeom>
                <a:solidFill>
                  <a:schemeClr val="lt1">
                    <a:alpha val="0"/>
                  </a:schemeClr>
                </a:solidFill>
                <a:ln/>
                <a:effectLst>
                  <a:outerShdw blurRad="50800" dist="50800" dir="5400000" algn="ctr" rotWithShape="0">
                    <a:srgbClr val="000000">
                      <a:alpha val="0"/>
                    </a:srgbClr>
                  </a:outerShdw>
                </a:effectLst>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just"/>
                  <a14:m>
                    <m:oMathPara xmlns:m="http://schemas.openxmlformats.org/officeDocument/2006/math">
                      <m:oMathParaPr>
                        <m:jc m:val="center"/>
                      </m:oMathParaPr>
                      <m:oMath xmlns:m="http://schemas.openxmlformats.org/officeDocument/2006/math">
                        <m:r>
                          <a:rPr lang="en-US" sz="2400" i="1" smtClean="0">
                            <a:solidFill>
                              <a:schemeClr val="tx1"/>
                            </a:solidFill>
                            <a:latin typeface="Cambria Math" panose="02040503050406030204" pitchFamily="18" charset="0"/>
                          </a:rPr>
                          <m:t>𝜋</m:t>
                        </m:r>
                        <m:r>
                          <a:rPr lang="en-US" sz="2400" b="0" i="1" smtClean="0">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𝑝𝑢𝑙𝑠𝑒</m:t>
                        </m:r>
                      </m:oMath>
                    </m:oMathPara>
                  </a14:m>
                  <a:endParaRPr kumimoji="0" lang="en-US" sz="2400" b="0" i="1" u="none" strike="noStrike" cap="none" spc="0" normalizeH="0" baseline="0" dirty="0">
                    <a:ln>
                      <a:noFill/>
                    </a:ln>
                    <a:solidFill>
                      <a:schemeClr val="tx1"/>
                    </a:solidFill>
                    <a:effectLst/>
                    <a:uFillTx/>
                    <a:latin typeface="Cambria Math" panose="02040503050406030204" pitchFamily="18" charset="0"/>
                    <a:ea typeface="+mn-ea"/>
                    <a:cs typeface="+mn-cs"/>
                    <a:sym typeface="Helvetica Light"/>
                  </a:endParaRPr>
                </a:p>
              </p:txBody>
            </p:sp>
          </mc:Choice>
          <mc:Fallback xmlns="">
            <p:sp>
              <p:nvSpPr>
                <p:cNvPr id="37" name="Rectangle 36"/>
                <p:cNvSpPr>
                  <a:spLocks noRot="1" noChangeAspect="1" noMove="1" noResize="1" noEditPoints="1" noAdjustHandles="1" noChangeArrowheads="1" noChangeShapeType="1" noTextEdit="1"/>
                </p:cNvSpPr>
                <p:nvPr/>
              </p:nvSpPr>
              <p:spPr>
                <a:xfrm>
                  <a:off x="2360541" y="6642190"/>
                  <a:ext cx="1313029" cy="471924"/>
                </a:xfrm>
                <a:prstGeom prst="rect">
                  <a:avLst/>
                </a:prstGeom>
                <a:blipFill>
                  <a:blip r:embed="rId10"/>
                  <a:stretch>
                    <a:fillRect/>
                  </a:stretch>
                </a:blipFill>
                <a:ln/>
                <a:effectLst>
                  <a:outerShdw blurRad="50800" dist="50800" dir="5400000" algn="ctr" rotWithShape="0">
                    <a:srgbClr val="000000">
                      <a:alpha val="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628521" y="7711422"/>
                  <a:ext cx="725606" cy="471924"/>
                </a:xfrm>
                <a:prstGeom prst="rect">
                  <a:avLst/>
                </a:prstGeom>
                <a:solidFill>
                  <a:schemeClr val="lt1">
                    <a:alpha val="0"/>
                  </a:schemeClr>
                </a:solidFill>
                <a:ln/>
                <a:effectLst>
                  <a:outerShdw blurRad="50800" dist="50800" dir="5400000" algn="ctr" rotWithShape="0">
                    <a:srgbClr val="000000">
                      <a:alpha val="0"/>
                    </a:srgbClr>
                  </a:outerShdw>
                </a:effectLst>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
                      </m:oMathParaPr>
                      <m:oMath xmlns:m="http://schemas.openxmlformats.org/officeDocument/2006/math">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𝑆</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oMath>
                    </m:oMathPara>
                  </a14:m>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mc:Choice>
          <mc:Fallback xmlns="">
            <p:sp>
              <p:nvSpPr>
                <p:cNvPr id="38" name="Rectangle 37"/>
                <p:cNvSpPr>
                  <a:spLocks noRot="1" noChangeAspect="1" noMove="1" noResize="1" noEditPoints="1" noAdjustHandles="1" noChangeArrowheads="1" noChangeShapeType="1" noTextEdit="1"/>
                </p:cNvSpPr>
                <p:nvPr/>
              </p:nvSpPr>
              <p:spPr>
                <a:xfrm>
                  <a:off x="2628521" y="7711422"/>
                  <a:ext cx="725606" cy="471924"/>
                </a:xfrm>
                <a:prstGeom prst="rect">
                  <a:avLst/>
                </a:prstGeom>
                <a:blipFill>
                  <a:blip r:embed="rId11"/>
                  <a:stretch>
                    <a:fillRect/>
                  </a:stretch>
                </a:blipFill>
                <a:ln/>
                <a:effectLst>
                  <a:outerShdw blurRad="50800" dist="50800" dir="5400000" algn="ctr" rotWithShape="0">
                    <a:srgbClr val="000000">
                      <a:alpha val="0"/>
                    </a:srgbClr>
                  </a:outerShdw>
                </a:effectLst>
              </p:spPr>
              <p:txBody>
                <a:bodyPr/>
                <a:lstStyle/>
                <a:p>
                  <a:r>
                    <a:rPr lang="en-US">
                      <a:noFill/>
                    </a:rPr>
                    <a:t> </a:t>
                  </a:r>
                </a:p>
              </p:txBody>
            </p:sp>
          </mc:Fallback>
        </mc:AlternateContent>
        <p:cxnSp>
          <p:nvCxnSpPr>
            <p:cNvPr id="39" name="Straight Arrow Connector 38"/>
            <p:cNvCxnSpPr/>
            <p:nvPr/>
          </p:nvCxnSpPr>
          <p:spPr>
            <a:xfrm flipH="1">
              <a:off x="2981940" y="7253966"/>
              <a:ext cx="18768" cy="44674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0" name="Rectangle 39"/>
                <p:cNvSpPr/>
                <p:nvPr/>
              </p:nvSpPr>
              <p:spPr>
                <a:xfrm>
                  <a:off x="1114473" y="7728003"/>
                  <a:ext cx="725606" cy="471924"/>
                </a:xfrm>
                <a:prstGeom prst="rect">
                  <a:avLst/>
                </a:prstGeom>
                <a:solidFill>
                  <a:schemeClr val="lt1">
                    <a:alpha val="0"/>
                  </a:schemeClr>
                </a:solidFill>
                <a:ln/>
                <a:effectLst>
                  <a:outerShdw blurRad="50800" dist="50800" dir="5400000" algn="ctr" rotWithShape="0">
                    <a:srgbClr val="000000">
                      <a:alpha val="0"/>
                    </a:srgbClr>
                  </a:outerShdw>
                </a:effectLst>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
                      </m:oMathParaPr>
                      <m:oMath xmlns:m="http://schemas.openxmlformats.org/officeDocument/2006/math">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𝑆</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oMath>
                    </m:oMathPara>
                  </a14:m>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mc:Choice>
          <mc:Fallback xmlns="">
            <p:sp>
              <p:nvSpPr>
                <p:cNvPr id="40" name="Rectangle 39"/>
                <p:cNvSpPr>
                  <a:spLocks noRot="1" noChangeAspect="1" noMove="1" noResize="1" noEditPoints="1" noAdjustHandles="1" noChangeArrowheads="1" noChangeShapeType="1" noTextEdit="1"/>
                </p:cNvSpPr>
                <p:nvPr/>
              </p:nvSpPr>
              <p:spPr>
                <a:xfrm>
                  <a:off x="1114473" y="7728003"/>
                  <a:ext cx="725606" cy="471924"/>
                </a:xfrm>
                <a:prstGeom prst="rect">
                  <a:avLst/>
                </a:prstGeom>
                <a:blipFill>
                  <a:blip r:embed="rId12"/>
                  <a:stretch>
                    <a:fillRect/>
                  </a:stretch>
                </a:blipFill>
                <a:ln/>
                <a:effectLst>
                  <a:outerShdw blurRad="50800" dist="50800" dir="5400000" algn="ctr" rotWithShape="0">
                    <a:srgbClr val="000000">
                      <a:alpha val="0"/>
                    </a:srgbClr>
                  </a:outerShdw>
                </a:effectLst>
              </p:spPr>
              <p:txBody>
                <a:bodyPr/>
                <a:lstStyle/>
                <a:p>
                  <a:r>
                    <a:rPr lang="en-US">
                      <a:noFill/>
                    </a:rPr>
                    <a:t> </a:t>
                  </a:r>
                </a:p>
              </p:txBody>
            </p:sp>
          </mc:Fallback>
        </mc:AlternateContent>
        <p:cxnSp>
          <p:nvCxnSpPr>
            <p:cNvPr id="41" name="Straight Arrow Connector 40"/>
            <p:cNvCxnSpPr/>
            <p:nvPr/>
          </p:nvCxnSpPr>
          <p:spPr>
            <a:xfrm flipH="1">
              <a:off x="1508690" y="7290021"/>
              <a:ext cx="18768" cy="44674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4" name="Rectangle 53"/>
            <p:cNvSpPr/>
            <p:nvPr/>
          </p:nvSpPr>
          <p:spPr>
            <a:xfrm>
              <a:off x="3259943" y="7262935"/>
              <a:ext cx="2149523" cy="471924"/>
            </a:xfrm>
            <a:prstGeom prst="rect">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mn-lt"/>
                  <a:ea typeface="+mn-ea"/>
                  <a:cs typeface="+mn-cs"/>
                  <a:sym typeface="Helvetica Light"/>
                </a:rPr>
                <a:t>measure</a:t>
              </a:r>
            </a:p>
          </p:txBody>
        </p:sp>
        <p:sp>
          <p:nvSpPr>
            <p:cNvPr id="47" name="Oval 46"/>
            <p:cNvSpPr/>
            <p:nvPr/>
          </p:nvSpPr>
          <p:spPr>
            <a:xfrm>
              <a:off x="3512015" y="5453399"/>
              <a:ext cx="1431080" cy="1182965"/>
            </a:xfrm>
            <a:prstGeom prst="ellipse">
              <a:avLst/>
            </a:prstGeom>
            <a:solidFill>
              <a:schemeClr val="accent5">
                <a:lumMod val="60000"/>
                <a:lumOff val="4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400" dirty="0">
                  <a:solidFill>
                    <a:schemeClr val="tx1"/>
                  </a:solidFill>
                </a:rPr>
                <a:t>Feed-back</a:t>
              </a:r>
            </a:p>
          </p:txBody>
        </p:sp>
      </p:grpSp>
    </p:spTree>
    <p:extLst>
      <p:ext uri="{BB962C8B-B14F-4D97-AF65-F5344CB8AC3E}">
        <p14:creationId xmlns:p14="http://schemas.microsoft.com/office/powerpoint/2010/main" val="104245428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 name="Shape 154"/>
          <p:cNvSpPr>
            <a:spLocks noGrp="1"/>
          </p:cNvSpPr>
          <p:nvPr>
            <p:ph type="title"/>
          </p:nvPr>
        </p:nvSpPr>
        <p:spPr>
          <a:xfrm>
            <a:off x="1041400" y="-546100"/>
            <a:ext cx="11099800" cy="2159000"/>
          </a:xfrm>
          <a:prstGeom prst="rect">
            <a:avLst/>
          </a:prstGeom>
        </p:spPr>
        <p:txBody>
          <a:bodyPr/>
          <a:lstStyle/>
          <a:p>
            <a:r>
              <a:rPr dirty="0"/>
              <a:t>Preliminary Results</a:t>
            </a:r>
          </a:p>
        </p:txBody>
      </p:sp>
      <p:sp>
        <p:nvSpPr>
          <p:cNvPr id="155" name="Shape 155"/>
          <p:cNvSpPr>
            <a:spLocks noGrp="1"/>
          </p:cNvSpPr>
          <p:nvPr>
            <p:ph type="body" sz="half" idx="1"/>
          </p:nvPr>
        </p:nvSpPr>
        <p:spPr>
          <a:xfrm>
            <a:off x="3860800" y="1422400"/>
            <a:ext cx="5765800" cy="381000"/>
          </a:xfrm>
          <a:prstGeom prst="rect">
            <a:avLst/>
          </a:prstGeom>
        </p:spPr>
        <p:txBody>
          <a:bodyPr anchor="t" anchorCtr="0">
            <a:noAutofit/>
          </a:bodyPr>
          <a:lstStyle/>
          <a:p>
            <a:pPr marL="0" indent="0" algn="ctr">
              <a:buNone/>
            </a:pPr>
            <a:r>
              <a:rPr lang="en-US" sz="4000" b="1" dirty="0"/>
              <a:t>1 Ion</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0377" r="6597" b="7097"/>
          <a:stretch/>
        </p:blipFill>
        <p:spPr>
          <a:xfrm>
            <a:off x="5876593" y="3229107"/>
            <a:ext cx="7242756" cy="6078335"/>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1953894" y="1803400"/>
                <a:ext cx="1531252"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𝜋</m:t>
                          </m:r>
                        </m:num>
                        <m:den>
                          <m:r>
                            <a:rPr lang="en-US" sz="2800" i="1">
                              <a:latin typeface="Cambria Math" panose="02040503050406030204" pitchFamily="18" charset="0"/>
                            </a:rPr>
                            <m:t>2</m:t>
                          </m:r>
                        </m:den>
                      </m:f>
                      <m:r>
                        <a:rPr lang="en-US" sz="2800" i="1">
                          <a:latin typeface="Cambria Math" panose="02040503050406030204" pitchFamily="18" charset="0"/>
                        </a:rPr>
                        <m:t>𝑝𝑢𝑙𝑠𝑒</m:t>
                      </m:r>
                      <m:r>
                        <a:rPr lang="en-US" sz="2800" b="0" i="1" smtClean="0">
                          <a:latin typeface="Cambria Math" panose="02040503050406030204" pitchFamily="18" charset="0"/>
                        </a:rPr>
                        <m:t>:</m:t>
                      </m:r>
                    </m:oMath>
                  </m:oMathPara>
                </a14:m>
                <a:endParaRPr lang="en-US" sz="2800" b="0" dirty="0"/>
              </a:p>
            </p:txBody>
          </p:sp>
        </mc:Choice>
        <mc:Fallback xmlns="">
          <p:sp>
            <p:nvSpPr>
              <p:cNvPr id="9" name="Rectangle 8"/>
              <p:cNvSpPr>
                <a:spLocks noRot="1" noChangeAspect="1" noMove="1" noResize="1" noEditPoints="1" noAdjustHandles="1" noChangeArrowheads="1" noChangeShapeType="1" noTextEdit="1"/>
              </p:cNvSpPr>
              <p:nvPr/>
            </p:nvSpPr>
            <p:spPr>
              <a:xfrm>
                <a:off x="1953894" y="1803400"/>
                <a:ext cx="1531252" cy="824456"/>
              </a:xfrm>
              <a:prstGeom prst="rect">
                <a:avLst/>
              </a:prstGeom>
              <a:blipFill>
                <a:blip r:embed="rId3"/>
                <a:stretch>
                  <a:fillRect/>
                </a:stretch>
              </a:blipFill>
            </p:spPr>
            <p:txBody>
              <a:bodyPr/>
              <a:lstStyle/>
              <a:p>
                <a:r>
                  <a:rPr lang="en-US">
                    <a:noFill/>
                  </a:rPr>
                  <a:t> </a:t>
                </a:r>
              </a:p>
            </p:txBody>
          </p:sp>
        </mc:Fallback>
      </mc:AlternateContent>
      <p:sp>
        <p:nvSpPr>
          <p:cNvPr id="10" name="TextBox 9"/>
          <p:cNvSpPr txBox="1"/>
          <p:nvPr/>
        </p:nvSpPr>
        <p:spPr>
          <a:xfrm>
            <a:off x="7112000" y="9287536"/>
            <a:ext cx="52705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mn-lt"/>
                <a:ea typeface="+mn-ea"/>
                <a:cs typeface="+mn-cs"/>
                <a:sym typeface="Helvetica Light"/>
              </a:rPr>
              <a:t>Fluorescence count</a:t>
            </a:r>
          </a:p>
        </p:txBody>
      </p:sp>
      <p:sp>
        <p:nvSpPr>
          <p:cNvPr id="6" name="Rectangle 5"/>
          <p:cNvSpPr/>
          <p:nvPr/>
        </p:nvSpPr>
        <p:spPr>
          <a:xfrm>
            <a:off x="7911356" y="2150582"/>
            <a:ext cx="4049507" cy="954107"/>
          </a:xfrm>
          <a:prstGeom prst="rect">
            <a:avLst/>
          </a:prstGeom>
        </p:spPr>
        <p:txBody>
          <a:bodyPr wrap="none">
            <a:spAutoFit/>
          </a:bodyPr>
          <a:lstStyle/>
          <a:p>
            <a:r>
              <a:rPr lang="en-US" sz="2800" dirty="0"/>
              <a:t>2</a:t>
            </a:r>
            <a:r>
              <a:rPr lang="en-US" sz="2800" baseline="30000" dirty="0"/>
              <a:t>nd</a:t>
            </a:r>
            <a:r>
              <a:rPr lang="en-US" sz="2800" dirty="0"/>
              <a:t> part– after feedback:</a:t>
            </a:r>
          </a:p>
          <a:p>
            <a:r>
              <a:rPr lang="en-US" sz="2800" dirty="0"/>
              <a:t>If Dark - flip</a:t>
            </a:r>
          </a:p>
        </p:txBody>
      </p:sp>
      <p:pic>
        <p:nvPicPr>
          <p:cNvPr id="12" name="Picture 11"/>
          <p:cNvPicPr>
            <a:picLocks noChangeAspect="1"/>
          </p:cNvPicPr>
          <p:nvPr/>
        </p:nvPicPr>
        <p:blipFill>
          <a:blip r:embed="rId4"/>
          <a:stretch>
            <a:fillRect/>
          </a:stretch>
        </p:blipFill>
        <p:spPr>
          <a:xfrm>
            <a:off x="286342" y="4504474"/>
            <a:ext cx="3525837" cy="3165156"/>
          </a:xfrm>
          <a:prstGeom prst="rect">
            <a:avLst/>
          </a:prstGeom>
        </p:spPr>
      </p:pic>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l="4129" t="2148" r="10790"/>
          <a:stretch/>
        </p:blipFill>
        <p:spPr>
          <a:xfrm>
            <a:off x="5825544" y="3171949"/>
            <a:ext cx="7179256" cy="6192650"/>
          </a:xfrm>
          <a:prstGeom prst="rect">
            <a:avLst/>
          </a:prstGeom>
        </p:spPr>
      </p:pic>
      <p:sp>
        <p:nvSpPr>
          <p:cNvPr id="16" name="TextBox 15"/>
          <p:cNvSpPr txBox="1"/>
          <p:nvPr/>
        </p:nvSpPr>
        <p:spPr>
          <a:xfrm>
            <a:off x="5230412" y="3801052"/>
            <a:ext cx="318036"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mn-lt"/>
                <a:ea typeface="+mn-ea"/>
                <a:cs typeface="+mn-cs"/>
                <a:sym typeface="Helvetica Light"/>
              </a:rPr>
              <a:t># of images</a:t>
            </a: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987" y="4426128"/>
            <a:ext cx="3429000" cy="3429000"/>
          </a:xfrm>
          <a:prstGeom prst="rect">
            <a:avLst/>
          </a:prstGeom>
        </p:spPr>
      </p:pic>
      <p:pic>
        <p:nvPicPr>
          <p:cNvPr id="11" name="Picture 10"/>
          <p:cNvPicPr>
            <a:picLocks noChangeAspect="1"/>
          </p:cNvPicPr>
          <p:nvPr/>
        </p:nvPicPr>
        <p:blipFill rotWithShape="1">
          <a:blip r:embed="rId7"/>
          <a:srcRect t="9803"/>
          <a:stretch/>
        </p:blipFill>
        <p:spPr>
          <a:xfrm>
            <a:off x="124775" y="4504474"/>
            <a:ext cx="4146548" cy="3175786"/>
          </a:xfrm>
          <a:prstGeom prst="rect">
            <a:avLst/>
          </a:prstGeom>
        </p:spPr>
      </p:pic>
      <p:pic>
        <p:nvPicPr>
          <p:cNvPr id="14" name="Picture 13"/>
          <p:cNvPicPr>
            <a:picLocks noChangeAspect="1"/>
          </p:cNvPicPr>
          <p:nvPr/>
        </p:nvPicPr>
        <p:blipFill>
          <a:blip r:embed="rId8"/>
          <a:stretch>
            <a:fillRect/>
          </a:stretch>
        </p:blipFill>
        <p:spPr>
          <a:xfrm>
            <a:off x="391105" y="4383658"/>
            <a:ext cx="3628347" cy="3513940"/>
          </a:xfrm>
          <a:prstGeom prst="rect">
            <a:avLst/>
          </a:prstGeom>
        </p:spPr>
      </p:pic>
      <mc:AlternateContent xmlns:mc="http://schemas.openxmlformats.org/markup-compatibility/2006" xmlns:a14="http://schemas.microsoft.com/office/drawing/2010/main">
        <mc:Choice Requires="a14">
          <p:sp>
            <p:nvSpPr>
              <p:cNvPr id="20" name="Rectangle 19"/>
              <p:cNvSpPr/>
              <p:nvPr/>
            </p:nvSpPr>
            <p:spPr>
              <a:xfrm>
                <a:off x="325069" y="2723416"/>
                <a:ext cx="4337598" cy="1236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i="1">
                              <a:latin typeface="Cambria Math" panose="02040503050406030204" pitchFamily="18" charset="0"/>
                            </a:rPr>
                            <m:t>𝜓</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e>
                      </m:d>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325069" y="2723416"/>
                <a:ext cx="4337598" cy="1236685"/>
              </a:xfrm>
              <a:prstGeom prst="rect">
                <a:avLst/>
              </a:prstGeom>
              <a:blipFill>
                <a:blip r:embed="rId9"/>
                <a:stretch>
                  <a:fillRect/>
                </a:stretch>
              </a:blipFill>
            </p:spPr>
            <p:txBody>
              <a:bodyPr/>
              <a:lstStyle/>
              <a:p>
                <a:r>
                  <a:rPr lang="en-US">
                    <a:noFill/>
                  </a:rPr>
                  <a:t> </a:t>
                </a:r>
              </a:p>
            </p:txBody>
          </p:sp>
        </mc:Fallback>
      </mc:AlternateContent>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1800" y="4383658"/>
            <a:ext cx="3429000" cy="3429000"/>
          </a:xfrm>
          <a:prstGeom prst="rect">
            <a:avLst/>
          </a:prstGeom>
        </p:spPr>
      </p:pic>
      <p:sp>
        <p:nvSpPr>
          <p:cNvPr id="21" name="Rectangle 20"/>
          <p:cNvSpPr/>
          <p:nvPr/>
        </p:nvSpPr>
        <p:spPr>
          <a:xfrm>
            <a:off x="124775" y="7543800"/>
            <a:ext cx="1208725" cy="9398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6" grpId="0"/>
      <p:bldP spid="20" grpId="0"/>
      <p:bldP spid="2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p:cNvPicPr>
            <a:picLocks noChangeAspect="1"/>
          </p:cNvPicPr>
          <p:nvPr/>
        </p:nvPicPr>
        <p:blipFill rotWithShape="1">
          <a:blip r:embed="rId2">
            <a:extLst>
              <a:ext uri="{28A0092B-C50C-407E-A947-70E740481C1C}">
                <a14:useLocalDpi xmlns:a14="http://schemas.microsoft.com/office/drawing/2010/main" val="0"/>
              </a:ext>
            </a:extLst>
          </a:blip>
          <a:srcRect l="8319" b="5893"/>
          <a:stretch/>
        </p:blipFill>
        <p:spPr>
          <a:xfrm>
            <a:off x="7260112" y="6721091"/>
            <a:ext cx="3091409" cy="2582121"/>
          </a:xfrm>
          <a:prstGeom prst="rect">
            <a:avLst/>
          </a:prstGeom>
        </p:spPr>
      </p:pic>
      <p:pic>
        <p:nvPicPr>
          <p:cNvPr id="74" name="Picture 73"/>
          <p:cNvPicPr>
            <a:picLocks noChangeAspect="1"/>
          </p:cNvPicPr>
          <p:nvPr/>
        </p:nvPicPr>
        <p:blipFill rotWithShape="1">
          <a:blip r:embed="rId3">
            <a:extLst>
              <a:ext uri="{28A0092B-C50C-407E-A947-70E740481C1C}">
                <a14:useLocalDpi xmlns:a14="http://schemas.microsoft.com/office/drawing/2010/main" val="0"/>
              </a:ext>
            </a:extLst>
          </a:blip>
          <a:srcRect l="9399" b="4979"/>
          <a:stretch/>
        </p:blipFill>
        <p:spPr>
          <a:xfrm>
            <a:off x="3803118" y="6748197"/>
            <a:ext cx="3299129" cy="2595034"/>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4526254" y="2642357"/>
                <a:ext cx="4846473" cy="865558"/>
              </a:xfrm>
              <a:prstGeom prst="rect">
                <a:avLst/>
              </a:prstGeom>
              <a:solidFill>
                <a:schemeClr val="lt1">
                  <a:alpha val="0"/>
                </a:schemeClr>
              </a:solidFill>
              <a:ln/>
              <a:effectLst>
                <a:outerShdw blurRad="50800" dist="50800" dir="5400000" algn="ctr" rotWithShape="0">
                  <a:srgbClr val="000000">
                    <a:alpha val="0"/>
                  </a:srgbClr>
                </a:outerShdw>
              </a:effectLst>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f>
                        <m:fPr>
                          <m:ctrlP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ctrlPr>
                        </m:fPr>
                        <m:num>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1</m:t>
                          </m:r>
                        </m:num>
                        <m:den>
                          <m:r>
                            <m:rPr>
                              <m:lit/>
                            </m:rP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 </m:t>
                          </m:r>
                          <m:rad>
                            <m:radPr>
                              <m:degHide m:val="on"/>
                              <m:ctrlP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ctrlPr>
                            </m:radPr>
                            <m:deg/>
                            <m:e>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2</m:t>
                              </m:r>
                            </m:e>
                          </m:rad>
                        </m:den>
                      </m:f>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𝑆𝑆</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d>
                        <m:dPr>
                          <m:begChr m:val="|"/>
                          <m:endChr m:val="⟩"/>
                          <m:ctrlP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ctrlPr>
                        </m:dPr>
                        <m:e>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𝑆𝐷</m:t>
                          </m:r>
                        </m:e>
                      </m:d>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𝐷</m:t>
                      </m:r>
                      <m:r>
                        <a:rPr lang="en-US" sz="2400" i="1">
                          <a:solidFill>
                            <a:schemeClr val="tx1"/>
                          </a:solidFill>
                          <a:latin typeface="Cambria Math" panose="02040503050406030204" pitchFamily="18" charset="0"/>
                        </a:rPr>
                        <m:t>𝑆</m:t>
                      </m:r>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𝐷</m:t>
                      </m:r>
                      <m:r>
                        <a:rPr lang="en-US" sz="2400" i="1">
                          <a:solidFill>
                            <a:schemeClr val="tx1"/>
                          </a:solidFill>
                          <a:latin typeface="Cambria Math" panose="02040503050406030204" pitchFamily="18" charset="0"/>
                        </a:rPr>
                        <m:t>𝐷</m:t>
                      </m:r>
                      <m:r>
                        <a:rPr lang="en-US" sz="2400" i="1">
                          <a:solidFill>
                            <a:schemeClr val="tx1"/>
                          </a:solidFill>
                          <a:latin typeface="Cambria Math" panose="02040503050406030204" pitchFamily="18" charset="0"/>
                        </a:rPr>
                        <m:t>⟩)</m:t>
                      </m:r>
                    </m:oMath>
                  </m:oMathPara>
                </a14:m>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mc:Choice>
        <mc:Fallback xmlns="">
          <p:sp>
            <p:nvSpPr>
              <p:cNvPr id="5" name="Rectangle 4"/>
              <p:cNvSpPr>
                <a:spLocks noRot="1" noChangeAspect="1" noMove="1" noResize="1" noEditPoints="1" noAdjustHandles="1" noChangeArrowheads="1" noChangeShapeType="1" noTextEdit="1"/>
              </p:cNvSpPr>
              <p:nvPr/>
            </p:nvSpPr>
            <p:spPr>
              <a:xfrm>
                <a:off x="4526254" y="2642357"/>
                <a:ext cx="4846473" cy="865558"/>
              </a:xfrm>
              <a:prstGeom prst="rect">
                <a:avLst/>
              </a:prstGeom>
              <a:blipFill>
                <a:blip r:embed="rId4"/>
                <a:stretch>
                  <a:fillRect/>
                </a:stretch>
              </a:blipFill>
              <a:ln/>
              <a:effectLst>
                <a:outerShdw blurRad="50800" dist="50800" dir="5400000" algn="ctr" rotWithShape="0">
                  <a:srgbClr val="000000">
                    <a:alpha val="0"/>
                  </a:srgbClr>
                </a:outerShdw>
              </a:effectLst>
            </p:spPr>
            <p:txBody>
              <a:bodyPr/>
              <a:lstStyle/>
              <a:p>
                <a:r>
                  <a:rPr lang="en-US">
                    <a:noFill/>
                  </a:rPr>
                  <a:t> </a:t>
                </a:r>
              </a:p>
            </p:txBody>
          </p:sp>
        </mc:Fallback>
      </mc:AlternateContent>
      <p:cxnSp>
        <p:nvCxnSpPr>
          <p:cNvPr id="6" name="Straight Arrow Connector 5"/>
          <p:cNvCxnSpPr/>
          <p:nvPr/>
        </p:nvCxnSpPr>
        <p:spPr>
          <a:xfrm>
            <a:off x="6992232" y="1873941"/>
            <a:ext cx="0" cy="72333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7" name="TextBox 6"/>
              <p:cNvSpPr txBox="1"/>
              <p:nvPr/>
            </p:nvSpPr>
            <p:spPr>
              <a:xfrm>
                <a:off x="6772162" y="1853425"/>
                <a:ext cx="955344" cy="7302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f>
                        <m:fPr>
                          <m:ctrlPr>
                            <a:rPr kumimoji="0" lang="en-US" sz="24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ctrlPr>
                        </m:fPr>
                        <m:num>
                          <m:r>
                            <a:rPr kumimoji="0" lang="en-US" sz="24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𝜋</m:t>
                          </m:r>
                        </m:num>
                        <m:den>
                          <m:r>
                            <a:rPr kumimoji="0" lang="en-US" sz="24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2</m:t>
                          </m:r>
                        </m:den>
                      </m:f>
                    </m:oMath>
                  </m:oMathPara>
                </a14:m>
                <a:endParaRPr kumimoji="0" lang="en-US" sz="2400" b="0" i="0" u="none" strike="noStrike" cap="none" spc="0" normalizeH="0" baseline="0" dirty="0">
                  <a:ln>
                    <a:noFill/>
                  </a:ln>
                  <a:solidFill>
                    <a:srgbClr val="000000"/>
                  </a:solidFill>
                  <a:effectLst/>
                  <a:uFillTx/>
                  <a:ea typeface="+mn-ea"/>
                  <a:cs typeface="+mn-cs"/>
                  <a:sym typeface="Helvetica Ligh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772162" y="1853425"/>
                <a:ext cx="955344" cy="730200"/>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p:cxnSp>
        <p:nvCxnSpPr>
          <p:cNvPr id="8" name="Straight Arrow Connector 7"/>
          <p:cNvCxnSpPr/>
          <p:nvPr/>
        </p:nvCxnSpPr>
        <p:spPr>
          <a:xfrm flipH="1">
            <a:off x="5756967" y="3609886"/>
            <a:ext cx="244239" cy="35343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 name="Straight Arrow Connector 8"/>
          <p:cNvCxnSpPr/>
          <p:nvPr/>
        </p:nvCxnSpPr>
        <p:spPr>
          <a:xfrm>
            <a:off x="7944271" y="3636329"/>
            <a:ext cx="285846" cy="34351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0" name="Rectangle 9"/>
              <p:cNvSpPr/>
              <p:nvPr/>
            </p:nvSpPr>
            <p:spPr>
              <a:xfrm>
                <a:off x="4139088" y="4012474"/>
                <a:ext cx="2516784" cy="471924"/>
              </a:xfrm>
              <a:prstGeom prst="rect">
                <a:avLst/>
              </a:prstGeom>
              <a:solidFill>
                <a:schemeClr val="lt1">
                  <a:alpha val="0"/>
                </a:schemeClr>
              </a:solidFill>
              <a:ln/>
              <a:effectLst>
                <a:outerShdw blurRad="50800" dist="50800" dir="5400000" algn="ctr" rotWithShape="0">
                  <a:srgbClr val="000000">
                    <a:alpha val="0"/>
                  </a:srgbClr>
                </a:outerShdw>
              </a:effectLst>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
                    </m:oMathParaPr>
                    <m:oMath xmlns:m="http://schemas.openxmlformats.org/officeDocument/2006/math">
                      <m:d>
                        <m:dPr>
                          <m:begChr m:val="|"/>
                          <m:endChr m:val="⟩"/>
                          <m:ctrlP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ctrlPr>
                        </m:dPr>
                        <m:e>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𝑆</m:t>
                          </m:r>
                        </m:e>
                      </m:d>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d>
                        <m:dPr>
                          <m:begChr m:val="|"/>
                          <m:endChr m:val="⟩"/>
                          <m:ctrlP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ctrlPr>
                        </m:dPr>
                        <m:e>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𝑆</m:t>
                          </m:r>
                        </m:e>
                      </m:d>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𝐷</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oMath>
                  </m:oMathPara>
                </a14:m>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mc:Choice>
        <mc:Fallback xmlns="">
          <p:sp>
            <p:nvSpPr>
              <p:cNvPr id="10" name="Rectangle 9"/>
              <p:cNvSpPr>
                <a:spLocks noRot="1" noChangeAspect="1" noMove="1" noResize="1" noEditPoints="1" noAdjustHandles="1" noChangeArrowheads="1" noChangeShapeType="1" noTextEdit="1"/>
              </p:cNvSpPr>
              <p:nvPr/>
            </p:nvSpPr>
            <p:spPr>
              <a:xfrm>
                <a:off x="4139088" y="4012474"/>
                <a:ext cx="2516784" cy="471924"/>
              </a:xfrm>
              <a:prstGeom prst="rect">
                <a:avLst/>
              </a:prstGeom>
              <a:blipFill>
                <a:blip r:embed="rId6"/>
                <a:stretch>
                  <a:fillRect/>
                </a:stretch>
              </a:blipFill>
              <a:ln/>
              <a:effectLst>
                <a:outerShdw blurRad="50800" dist="50800" dir="5400000" algn="ctr" rotWithShape="0">
                  <a:srgbClr val="000000">
                    <a:alpha val="0"/>
                  </a:srgbClr>
                </a:outerShdw>
              </a:effectLst>
            </p:spPr>
            <p:txBody>
              <a:bodyPr/>
              <a:lstStyle/>
              <a:p>
                <a:r>
                  <a:rPr lang="en-US">
                    <a:noFill/>
                  </a:rPr>
                  <a:t> </a:t>
                </a:r>
              </a:p>
            </p:txBody>
          </p:sp>
        </mc:Fallback>
      </mc:AlternateContent>
      <p:sp>
        <p:nvSpPr>
          <p:cNvPr id="12" name="Rectangle 11"/>
          <p:cNvSpPr/>
          <p:nvPr/>
        </p:nvSpPr>
        <p:spPr>
          <a:xfrm>
            <a:off x="1682904" y="4013174"/>
            <a:ext cx="2251547" cy="471924"/>
          </a:xfrm>
          <a:prstGeom prst="rect">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mn-lt"/>
                <a:ea typeface="+mn-ea"/>
                <a:cs typeface="+mn-cs"/>
                <a:sym typeface="Helvetica Light"/>
              </a:rPr>
              <a:t>Measure 1</a:t>
            </a:r>
            <a:r>
              <a:rPr kumimoji="0" lang="en-US" sz="2400" b="0" i="0" u="none" strike="noStrike" cap="none" spc="0" normalizeH="0" baseline="30000" dirty="0">
                <a:ln>
                  <a:noFill/>
                </a:ln>
                <a:solidFill>
                  <a:srgbClr val="FFFFFF"/>
                </a:solidFill>
                <a:effectLst/>
                <a:uFillTx/>
                <a:latin typeface="+mn-lt"/>
                <a:ea typeface="+mn-ea"/>
                <a:cs typeface="+mn-cs"/>
                <a:sym typeface="Helvetica Light"/>
              </a:rPr>
              <a:t>st</a:t>
            </a:r>
            <a:r>
              <a:rPr kumimoji="0" lang="en-US" sz="2400" b="0" i="0" u="none" strike="noStrike" cap="none" spc="0" normalizeH="0" dirty="0">
                <a:ln>
                  <a:noFill/>
                </a:ln>
                <a:solidFill>
                  <a:srgbClr val="FFFFFF"/>
                </a:solidFill>
                <a:effectLst/>
                <a:uFillTx/>
                <a:latin typeface="+mn-lt"/>
                <a:ea typeface="+mn-ea"/>
                <a:cs typeface="+mn-cs"/>
                <a:sym typeface="Helvetica Light"/>
              </a:rPr>
              <a:t> ion</a:t>
            </a: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mc:AlternateContent xmlns:mc="http://schemas.openxmlformats.org/markup-compatibility/2006" xmlns:a14="http://schemas.microsoft.com/office/drawing/2010/main">
        <mc:Choice Requires="a14">
          <p:sp>
            <p:nvSpPr>
              <p:cNvPr id="16" name="Rectangle 15"/>
              <p:cNvSpPr/>
              <p:nvPr/>
            </p:nvSpPr>
            <p:spPr>
              <a:xfrm>
                <a:off x="7551484" y="5160298"/>
                <a:ext cx="1904528" cy="1099532"/>
              </a:xfrm>
              <a:prstGeom prst="rect">
                <a:avLst/>
              </a:prstGeom>
              <a:solidFill>
                <a:schemeClr val="lt1">
                  <a:alpha val="0"/>
                </a:schemeClr>
              </a:solidFill>
              <a:ln/>
              <a:effectLst>
                <a:outerShdw blurRad="50800" dist="50800" dir="5400000" algn="ctr" rotWithShape="0">
                  <a:srgbClr val="000000">
                    <a:alpha val="0"/>
                  </a:srgbClr>
                </a:outerShdw>
              </a:effectLst>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just"/>
                <a14:m>
                  <m:oMathPara xmlns:m="http://schemas.openxmlformats.org/officeDocument/2006/math">
                    <m:oMathParaPr>
                      <m:jc m:val="center"/>
                    </m:oMathParaPr>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𝜋</m:t>
                          </m:r>
                        </m:num>
                        <m:den>
                          <m:r>
                            <a:rPr lang="en-US" sz="2400" i="1">
                              <a:solidFill>
                                <a:schemeClr val="tx1"/>
                              </a:solidFill>
                              <a:latin typeface="Cambria Math" panose="02040503050406030204" pitchFamily="18" charset="0"/>
                            </a:rPr>
                            <m:t>2</m:t>
                          </m:r>
                        </m:den>
                      </m:f>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𝑝𝑢𝑙𝑠𝑒</m:t>
                      </m:r>
                    </m:oMath>
                  </m:oMathPara>
                </a14:m>
                <a:endParaRPr lang="en-US" sz="2400" i="1" dirty="0">
                  <a:solidFill>
                    <a:schemeClr val="tx1"/>
                  </a:solidFill>
                  <a:latin typeface="Cambria Math" panose="02040503050406030204" pitchFamily="18" charset="0"/>
                </a:endParaRPr>
              </a:p>
              <a:p>
                <a:pPr algn="just"/>
                <a14:m>
                  <m:oMathPara xmlns:m="http://schemas.openxmlformats.org/officeDocument/2006/math">
                    <m:oMathParaPr>
                      <m:jc m:val="center"/>
                    </m:oMathParaPr>
                    <m:oMath xmlns:m="http://schemas.openxmlformats.org/officeDocument/2006/math">
                      <m:r>
                        <a:rPr lang="en-US" sz="2400" i="1">
                          <a:solidFill>
                            <a:schemeClr val="tx1"/>
                          </a:solidFill>
                          <a:latin typeface="Cambria Math" panose="02040503050406030204" pitchFamily="18" charset="0"/>
                        </a:rPr>
                        <m:t>𝑝</m:t>
                      </m:r>
                      <m:r>
                        <a:rPr lang="en-US" sz="2400" i="1">
                          <a:solidFill>
                            <a:schemeClr val="tx1"/>
                          </a:solidFill>
                          <a:latin typeface="Cambria Math" panose="02040503050406030204" pitchFamily="18" charset="0"/>
                        </a:rPr>
                        <m:t>h</m:t>
                      </m:r>
                      <m:r>
                        <a:rPr lang="en-US" sz="2400" i="1">
                          <a:solidFill>
                            <a:schemeClr val="tx1"/>
                          </a:solidFill>
                          <a:latin typeface="Cambria Math" panose="02040503050406030204" pitchFamily="18" charset="0"/>
                        </a:rPr>
                        <m:t>𝑎𝑠𝑒</m:t>
                      </m:r>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𝜑</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𝜋</m:t>
                      </m:r>
                    </m:oMath>
                  </m:oMathPara>
                </a14:m>
                <a:endParaRPr lang="en-US" sz="2400" dirty="0">
                  <a:solidFill>
                    <a:schemeClr val="tx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7551484" y="5160298"/>
                <a:ext cx="1904528" cy="1099532"/>
              </a:xfrm>
              <a:prstGeom prst="rect">
                <a:avLst/>
              </a:prstGeom>
              <a:blipFill>
                <a:blip r:embed="rId7"/>
                <a:stretch>
                  <a:fillRect/>
                </a:stretch>
              </a:blipFill>
              <a:ln/>
              <a:effectLst>
                <a:outerShdw blurRad="50800" dist="50800" dir="5400000" algn="ctr" rotWithShape="0">
                  <a:srgbClr val="000000">
                    <a:alpha val="0"/>
                  </a:srgbClr>
                </a:outerShdw>
              </a:effectLst>
            </p:spPr>
            <p:txBody>
              <a:bodyPr/>
              <a:lstStyle/>
              <a:p>
                <a:r>
                  <a:rPr lang="en-US">
                    <a:noFill/>
                  </a:rPr>
                  <a:t> </a:t>
                </a:r>
              </a:p>
            </p:txBody>
          </p:sp>
        </mc:Fallback>
      </mc:AlternateContent>
      <p:cxnSp>
        <p:nvCxnSpPr>
          <p:cNvPr id="18" name="Straight Arrow Connector 17"/>
          <p:cNvCxnSpPr/>
          <p:nvPr/>
        </p:nvCxnSpPr>
        <p:spPr>
          <a:xfrm>
            <a:off x="8473990" y="4484398"/>
            <a:ext cx="0" cy="66725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1" name="Rectangle 20"/>
              <p:cNvSpPr/>
              <p:nvPr/>
            </p:nvSpPr>
            <p:spPr>
              <a:xfrm>
                <a:off x="6655872" y="1345367"/>
                <a:ext cx="725606" cy="471924"/>
              </a:xfrm>
              <a:prstGeom prst="rect">
                <a:avLst/>
              </a:prstGeom>
              <a:solidFill>
                <a:schemeClr val="lt1">
                  <a:alpha val="0"/>
                </a:schemeClr>
              </a:solidFill>
              <a:ln/>
              <a:effectLst>
                <a:outerShdw blurRad="50800" dist="50800" dir="5400000" algn="ctr" rotWithShape="0">
                  <a:srgbClr val="000000">
                    <a:alpha val="0"/>
                  </a:srgbClr>
                </a:outerShdw>
              </a:effectLst>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
                    </m:oMathParaPr>
                    <m:oMath xmlns:m="http://schemas.openxmlformats.org/officeDocument/2006/math">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𝑆𝑆</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oMath>
                  </m:oMathPara>
                </a14:m>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mc:Choice>
        <mc:Fallback xmlns="">
          <p:sp>
            <p:nvSpPr>
              <p:cNvPr id="21" name="Rectangle 20"/>
              <p:cNvSpPr>
                <a:spLocks noRot="1" noChangeAspect="1" noMove="1" noResize="1" noEditPoints="1" noAdjustHandles="1" noChangeArrowheads="1" noChangeShapeType="1" noTextEdit="1"/>
              </p:cNvSpPr>
              <p:nvPr/>
            </p:nvSpPr>
            <p:spPr>
              <a:xfrm>
                <a:off x="6655872" y="1345367"/>
                <a:ext cx="725606" cy="471924"/>
              </a:xfrm>
              <a:prstGeom prst="rect">
                <a:avLst/>
              </a:prstGeom>
              <a:blipFill>
                <a:blip r:embed="rId8"/>
                <a:stretch>
                  <a:fillRect/>
                </a:stretch>
              </a:blipFill>
              <a:ln/>
              <a:effectLst>
                <a:outerShdw blurRad="50800" dist="50800" dir="5400000" algn="ctr" rotWithShape="0">
                  <a:srgbClr val="000000">
                    <a:alpha val="0"/>
                  </a:srgbClr>
                </a:outerShdw>
              </a:effectLst>
            </p:spPr>
            <p:txBody>
              <a:bodyPr/>
              <a:lstStyle/>
              <a:p>
                <a:r>
                  <a:rPr lang="en-US">
                    <a:noFill/>
                  </a:rPr>
                  <a:t> </a:t>
                </a:r>
              </a:p>
            </p:txBody>
          </p:sp>
        </mc:Fallback>
      </mc:AlternateContent>
      <p:sp>
        <p:nvSpPr>
          <p:cNvPr id="24" name="Oval 23"/>
          <p:cNvSpPr/>
          <p:nvPr/>
        </p:nvSpPr>
        <p:spPr>
          <a:xfrm>
            <a:off x="1970544" y="5062602"/>
            <a:ext cx="1431080" cy="1182965"/>
          </a:xfrm>
          <a:prstGeom prst="ellipse">
            <a:avLst/>
          </a:prstGeom>
          <a:solidFill>
            <a:schemeClr val="accent5">
              <a:lumMod val="60000"/>
              <a:lumOff val="4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400" dirty="0">
                <a:solidFill>
                  <a:schemeClr val="tx1"/>
                </a:solidFill>
              </a:rPr>
              <a:t>Feed-back</a:t>
            </a:r>
          </a:p>
        </p:txBody>
      </p:sp>
      <p:sp>
        <p:nvSpPr>
          <p:cNvPr id="56" name="Rectangle 55"/>
          <p:cNvSpPr/>
          <p:nvPr/>
        </p:nvSpPr>
        <p:spPr>
          <a:xfrm>
            <a:off x="1701190" y="3507915"/>
            <a:ext cx="1969789" cy="471924"/>
          </a:xfrm>
          <a:prstGeom prst="rect">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mn-lt"/>
                <a:ea typeface="+mn-ea"/>
                <a:cs typeface="+mn-cs"/>
                <a:sym typeface="Helvetica Light"/>
              </a:rPr>
              <a:t>Hide 2</a:t>
            </a:r>
            <a:r>
              <a:rPr kumimoji="0" lang="en-US" sz="2400" b="0" i="0" u="none" strike="noStrike" cap="none" spc="0" normalizeH="0" baseline="30000" dirty="0">
                <a:ln>
                  <a:noFill/>
                </a:ln>
                <a:solidFill>
                  <a:srgbClr val="FFFFFF"/>
                </a:solidFill>
                <a:effectLst/>
                <a:uFillTx/>
                <a:latin typeface="+mn-lt"/>
                <a:ea typeface="+mn-ea"/>
                <a:cs typeface="+mn-cs"/>
                <a:sym typeface="Helvetica Light"/>
              </a:rPr>
              <a:t>nd</a:t>
            </a:r>
            <a:r>
              <a:rPr kumimoji="0" lang="en-US" sz="2400" b="0" i="0" u="none" strike="noStrike" cap="none" spc="0" normalizeH="0" baseline="0" dirty="0">
                <a:ln>
                  <a:noFill/>
                </a:ln>
                <a:solidFill>
                  <a:srgbClr val="FFFFFF"/>
                </a:solidFill>
                <a:effectLst/>
                <a:uFillTx/>
                <a:latin typeface="+mn-lt"/>
                <a:ea typeface="+mn-ea"/>
                <a:cs typeface="+mn-cs"/>
                <a:sym typeface="Helvetica Light"/>
              </a:rPr>
              <a:t> ion</a:t>
            </a:r>
          </a:p>
        </p:txBody>
      </p:sp>
      <mc:AlternateContent xmlns:mc="http://schemas.openxmlformats.org/markup-compatibility/2006" xmlns:a14="http://schemas.microsoft.com/office/drawing/2010/main">
        <mc:Choice Requires="a14">
          <p:sp>
            <p:nvSpPr>
              <p:cNvPr id="57" name="Rectangle 56"/>
              <p:cNvSpPr/>
              <p:nvPr/>
            </p:nvSpPr>
            <p:spPr>
              <a:xfrm>
                <a:off x="7249834" y="4012474"/>
                <a:ext cx="2516784" cy="471924"/>
              </a:xfrm>
              <a:prstGeom prst="rect">
                <a:avLst/>
              </a:prstGeom>
              <a:solidFill>
                <a:schemeClr val="lt1">
                  <a:alpha val="0"/>
                </a:schemeClr>
              </a:solidFill>
              <a:ln/>
              <a:effectLst>
                <a:outerShdw blurRad="50800" dist="50800" dir="5400000" algn="ctr" rotWithShape="0">
                  <a:srgbClr val="000000">
                    <a:alpha val="0"/>
                  </a:srgbClr>
                </a:outerShdw>
              </a:effectLst>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
                    </m:oMathParaPr>
                    <m:oMath xmlns:m="http://schemas.openxmlformats.org/officeDocument/2006/math">
                      <m:d>
                        <m:dPr>
                          <m:begChr m:val="|"/>
                          <m:endChr m:val="⟩"/>
                          <m:ctrlP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ctrlPr>
                        </m:dPr>
                        <m:e>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𝐷</m:t>
                          </m:r>
                        </m:e>
                      </m:d>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d>
                        <m:dPr>
                          <m:begChr m:val="|"/>
                          <m:endChr m:val="⟩"/>
                          <m:ctrlP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ctrlPr>
                        </m:dPr>
                        <m:e>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𝑆</m:t>
                          </m:r>
                        </m:e>
                      </m:d>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𝐷</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m:t>
                      </m:r>
                    </m:oMath>
                  </m:oMathPara>
                </a14:m>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mc:Choice>
        <mc:Fallback xmlns="">
          <p:sp>
            <p:nvSpPr>
              <p:cNvPr id="57" name="Rectangle 56"/>
              <p:cNvSpPr>
                <a:spLocks noRot="1" noChangeAspect="1" noMove="1" noResize="1" noEditPoints="1" noAdjustHandles="1" noChangeArrowheads="1" noChangeShapeType="1" noTextEdit="1"/>
              </p:cNvSpPr>
              <p:nvPr/>
            </p:nvSpPr>
            <p:spPr>
              <a:xfrm>
                <a:off x="7249834" y="4012474"/>
                <a:ext cx="2516784" cy="471924"/>
              </a:xfrm>
              <a:prstGeom prst="rect">
                <a:avLst/>
              </a:prstGeom>
              <a:blipFill>
                <a:blip r:embed="rId9"/>
                <a:stretch>
                  <a:fillRect/>
                </a:stretch>
              </a:blipFill>
              <a:ln/>
              <a:effectLst>
                <a:outerShdw blurRad="50800" dist="50800" dir="5400000" algn="ctr" rotWithShape="0">
                  <a:srgbClr val="000000">
                    <a:alpha val="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p:cNvSpPr/>
              <p:nvPr/>
            </p:nvSpPr>
            <p:spPr>
              <a:xfrm>
                <a:off x="4331366" y="5196870"/>
                <a:ext cx="2021386" cy="1099532"/>
              </a:xfrm>
              <a:prstGeom prst="rect">
                <a:avLst/>
              </a:prstGeom>
              <a:solidFill>
                <a:schemeClr val="lt1">
                  <a:alpha val="0"/>
                </a:schemeClr>
              </a:solidFill>
              <a:ln/>
              <a:effectLst>
                <a:outerShdw blurRad="50800" dist="50800" dir="5400000" algn="ctr" rotWithShape="0">
                  <a:srgbClr val="000000">
                    <a:alpha val="0"/>
                  </a:srgbClr>
                </a:outerShdw>
              </a:effectLst>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just"/>
                <a14:m>
                  <m:oMathPara xmlns:m="http://schemas.openxmlformats.org/officeDocument/2006/math">
                    <m:oMathParaPr>
                      <m:jc m:val="center"/>
                    </m:oMathParaPr>
                    <m:oMath xmlns:m="http://schemas.openxmlformats.org/officeDocument/2006/math">
                      <m:f>
                        <m:fPr>
                          <m:ctrlP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ctrlPr>
                        </m:fPr>
                        <m:num>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𝜋</m:t>
                          </m:r>
                        </m:num>
                        <m:den>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Light"/>
                            </a:rPr>
                            <m:t>2</m:t>
                          </m:r>
                        </m:den>
                      </m:f>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𝑝𝑢𝑙𝑠𝑒</m:t>
                      </m:r>
                    </m:oMath>
                  </m:oMathPara>
                </a14:m>
                <a:endParaRPr lang="en-US" sz="2400" i="1" dirty="0">
                  <a:solidFill>
                    <a:schemeClr val="tx1"/>
                  </a:solidFill>
                  <a:latin typeface="Cambria Math" panose="02040503050406030204" pitchFamily="18" charset="0"/>
                </a:endParaRPr>
              </a:p>
              <a:p>
                <a:pPr algn="just"/>
                <a14:m>
                  <m:oMathPara xmlns:m="http://schemas.openxmlformats.org/officeDocument/2006/math">
                    <m:oMathParaPr>
                      <m:jc m:val="center"/>
                    </m:oMathParaPr>
                    <m:oMath xmlns:m="http://schemas.openxmlformats.org/officeDocument/2006/math">
                      <m:r>
                        <a:rPr lang="en-US" sz="2400" i="1">
                          <a:solidFill>
                            <a:schemeClr val="tx1"/>
                          </a:solidFill>
                          <a:latin typeface="Cambria Math" panose="02040503050406030204" pitchFamily="18" charset="0"/>
                        </a:rPr>
                        <m:t>𝑝</m:t>
                      </m:r>
                      <m:r>
                        <a:rPr lang="en-US" sz="2400" i="1">
                          <a:solidFill>
                            <a:schemeClr val="tx1"/>
                          </a:solidFill>
                          <a:latin typeface="Cambria Math" panose="02040503050406030204" pitchFamily="18" charset="0"/>
                        </a:rPr>
                        <m:t>h</m:t>
                      </m:r>
                      <m:r>
                        <a:rPr lang="en-US" sz="2400" i="1">
                          <a:solidFill>
                            <a:schemeClr val="tx1"/>
                          </a:solidFill>
                          <a:latin typeface="Cambria Math" panose="02040503050406030204" pitchFamily="18" charset="0"/>
                        </a:rPr>
                        <m:t>𝑎𝑠𝑒</m:t>
                      </m:r>
                      <m:r>
                        <a:rPr lang="en-US" sz="2400" b="0" i="1" smtClean="0">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𝜑</m:t>
                      </m:r>
                    </m:oMath>
                  </m:oMathPara>
                </a14:m>
                <a:endParaRPr lang="en-US" sz="2400" dirty="0">
                  <a:solidFill>
                    <a:schemeClr val="tx1"/>
                  </a:solidFill>
                </a:endParaRPr>
              </a:p>
            </p:txBody>
          </p:sp>
        </mc:Choice>
        <mc:Fallback xmlns="">
          <p:sp>
            <p:nvSpPr>
              <p:cNvPr id="61" name="Rectangle 60"/>
              <p:cNvSpPr>
                <a:spLocks noRot="1" noChangeAspect="1" noMove="1" noResize="1" noEditPoints="1" noAdjustHandles="1" noChangeArrowheads="1" noChangeShapeType="1" noTextEdit="1"/>
              </p:cNvSpPr>
              <p:nvPr/>
            </p:nvSpPr>
            <p:spPr>
              <a:xfrm>
                <a:off x="4331366" y="5196870"/>
                <a:ext cx="2021386" cy="1099532"/>
              </a:xfrm>
              <a:prstGeom prst="rect">
                <a:avLst/>
              </a:prstGeom>
              <a:blipFill>
                <a:blip r:embed="rId10"/>
                <a:stretch>
                  <a:fillRect/>
                </a:stretch>
              </a:blipFill>
              <a:ln/>
              <a:effectLst>
                <a:outerShdw blurRad="50800" dist="50800" dir="5400000" algn="ctr" rotWithShape="0">
                  <a:srgbClr val="000000">
                    <a:alpha val="0"/>
                  </a:srgbClr>
                </a:outerShdw>
              </a:effectLst>
            </p:spPr>
            <p:txBody>
              <a:bodyPr/>
              <a:lstStyle/>
              <a:p>
                <a:r>
                  <a:rPr lang="en-US">
                    <a:noFill/>
                  </a:rPr>
                  <a:t> </a:t>
                </a:r>
              </a:p>
            </p:txBody>
          </p:sp>
        </mc:Fallback>
      </mc:AlternateContent>
      <p:cxnSp>
        <p:nvCxnSpPr>
          <p:cNvPr id="66" name="Straight Arrow Connector 65"/>
          <p:cNvCxnSpPr/>
          <p:nvPr/>
        </p:nvCxnSpPr>
        <p:spPr>
          <a:xfrm>
            <a:off x="5364776" y="6296402"/>
            <a:ext cx="0" cy="66725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0" name="Straight Arrow Connector 69"/>
          <p:cNvCxnSpPr/>
          <p:nvPr/>
        </p:nvCxnSpPr>
        <p:spPr>
          <a:xfrm>
            <a:off x="8473990" y="6245567"/>
            <a:ext cx="0" cy="66725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1" name="Straight Arrow Connector 70"/>
          <p:cNvCxnSpPr/>
          <p:nvPr/>
        </p:nvCxnSpPr>
        <p:spPr>
          <a:xfrm>
            <a:off x="5400417" y="4493039"/>
            <a:ext cx="0" cy="66725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3" name="Rectangle 22"/>
          <p:cNvSpPr/>
          <p:nvPr/>
        </p:nvSpPr>
        <p:spPr>
          <a:xfrm>
            <a:off x="1437909" y="6592235"/>
            <a:ext cx="2149523" cy="471924"/>
          </a:xfrm>
          <a:prstGeom prst="rect">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mn-lt"/>
                <a:ea typeface="+mn-ea"/>
                <a:cs typeface="+mn-cs"/>
                <a:sym typeface="Helvetica Light"/>
              </a:rPr>
              <a:t>measure</a:t>
            </a:r>
          </a:p>
        </p:txBody>
      </p:sp>
      <p:sp>
        <p:nvSpPr>
          <p:cNvPr id="75" name="TextBox 74"/>
          <p:cNvSpPr txBox="1"/>
          <p:nvPr/>
        </p:nvSpPr>
        <p:spPr>
          <a:xfrm>
            <a:off x="3361523" y="6074174"/>
            <a:ext cx="410369" cy="39596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Population</a:t>
            </a:r>
            <a:r>
              <a:rPr kumimoji="0" lang="en-US" sz="2000" b="0" i="0" u="none" strike="noStrike" cap="none" spc="0" normalizeH="0" dirty="0">
                <a:ln>
                  <a:noFill/>
                </a:ln>
                <a:solidFill>
                  <a:srgbClr val="000000"/>
                </a:solidFill>
                <a:effectLst/>
                <a:uFillTx/>
                <a:latin typeface="+mn-lt"/>
                <a:ea typeface="+mn-ea"/>
                <a:cs typeface="+mn-cs"/>
                <a:sym typeface="Helvetica Light"/>
              </a:rPr>
              <a:t> in S</a:t>
            </a:r>
            <a:endParaRPr kumimoji="0" lang="en-US" sz="2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76" name="TextBox 75"/>
          <p:cNvSpPr txBox="1"/>
          <p:nvPr/>
        </p:nvSpPr>
        <p:spPr>
          <a:xfrm>
            <a:off x="6514690" y="9343231"/>
            <a:ext cx="133298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Phase</a:t>
            </a:r>
          </a:p>
        </p:txBody>
      </p:sp>
      <p:sp>
        <p:nvSpPr>
          <p:cNvPr id="77" name="Shape 154"/>
          <p:cNvSpPr txBox="1">
            <a:spLocks/>
          </p:cNvSpPr>
          <p:nvPr/>
        </p:nvSpPr>
        <p:spPr>
          <a:xfrm>
            <a:off x="-2625810" y="262787"/>
            <a:ext cx="11099800" cy="1092599"/>
          </a:xfrm>
          <a:prstGeom prst="rect">
            <a:avLst/>
          </a:prstGeom>
        </p:spPr>
        <p:txBody>
          <a:bodyPr anchor="ct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Results</a:t>
            </a:r>
          </a:p>
        </p:txBody>
      </p:sp>
      <p:sp>
        <p:nvSpPr>
          <p:cNvPr id="78" name="Shape 155"/>
          <p:cNvSpPr txBox="1">
            <a:spLocks/>
          </p:cNvSpPr>
          <p:nvPr/>
        </p:nvSpPr>
        <p:spPr>
          <a:xfrm>
            <a:off x="113286" y="1244212"/>
            <a:ext cx="5765800" cy="381000"/>
          </a:xfrm>
          <a:prstGeom prst="rect">
            <a:avLst/>
          </a:prstGeom>
        </p:spPr>
        <p:txBody>
          <a:bodyPr anchor="t" anchorCtr="0">
            <a:no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indent="0" algn="ctr" hangingPunct="1">
              <a:buFontTx/>
              <a:buNone/>
            </a:pPr>
            <a:r>
              <a:rPr lang="en-US" sz="4000" b="1" dirty="0"/>
              <a:t>2 Ions</a:t>
            </a:r>
          </a:p>
        </p:txBody>
      </p:sp>
    </p:spTree>
    <p:extLst>
      <p:ext uri="{BB962C8B-B14F-4D97-AF65-F5344CB8AC3E}">
        <p14:creationId xmlns:p14="http://schemas.microsoft.com/office/powerpoint/2010/main" val="179329872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p:cNvSpPr>
                <a:spLocks noGrp="1"/>
              </p:cNvSpPr>
              <p:nvPr>
                <p:ph type="body" sz="half" idx="1"/>
              </p:nvPr>
            </p:nvSpPr>
            <p:spPr>
              <a:xfrm>
                <a:off x="342900" y="1797050"/>
                <a:ext cx="10058400" cy="3164694"/>
              </a:xfrm>
            </p:spPr>
            <p:txBody>
              <a:bodyPr anchor="t" anchorCtr="0">
                <a:normAutofit/>
              </a:bodyPr>
              <a:lstStyle/>
              <a:p>
                <a:pPr marL="0" indent="0">
                  <a:buNone/>
                </a:pPr>
                <a:r>
                  <a:rPr lang="en-US" dirty="0"/>
                  <a:t>Coherent feedback experiment sequence </a:t>
                </a:r>
              </a:p>
              <a:p>
                <a:pPr marL="0" indent="0">
                  <a:buNone/>
                </a:pPr>
                <a:r>
                  <a:rPr lang="en-US" dirty="0"/>
                  <a:t>1</a:t>
                </a:r>
                <a:r>
                  <a:rPr lang="en-US" baseline="30000" dirty="0"/>
                  <a:t>st</a:t>
                </a:r>
                <a:r>
                  <a:rPr lang="en-US" dirty="0"/>
                  <a:t> part:</a:t>
                </a:r>
              </a:p>
              <a:p>
                <a:pPr marL="0" indent="0">
                  <a:buNone/>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𝜋</m:t>
                        </m:r>
                      </m:num>
                      <m:den>
                        <m:r>
                          <a:rPr lang="en-US" b="0" i="1" smtClean="0">
                            <a:latin typeface="Cambria Math" panose="02040503050406030204" pitchFamily="18" charset="0"/>
                          </a:rPr>
                          <m:t>2</m:t>
                        </m:r>
                      </m:den>
                    </m:f>
                    <m:r>
                      <a:rPr lang="en-US" b="0" i="1" smtClean="0">
                        <a:latin typeface="Cambria Math" panose="02040503050406030204" pitchFamily="18" charset="0"/>
                      </a:rPr>
                      <m:t> </m:t>
                    </m:r>
                    <m:r>
                      <a:rPr lang="en-US" b="0" i="1" smtClean="0">
                        <a:latin typeface="Cambria Math" panose="02040503050406030204" pitchFamily="18" charset="0"/>
                      </a:rPr>
                      <m:t>𝑜𝑛</m:t>
                    </m:r>
                    <m:r>
                      <a:rPr lang="en-US" b="0" i="1" smtClean="0">
                        <a:latin typeface="Cambria Math" panose="02040503050406030204" pitchFamily="18" charset="0"/>
                      </a:rPr>
                      <m:t> </m:t>
                    </m:r>
                    <m:r>
                      <a:rPr lang="en-US" b="0" i="1" smtClean="0">
                        <a:latin typeface="Cambria Math" panose="02040503050406030204" pitchFamily="18" charset="0"/>
                      </a:rPr>
                      <m:t>𝑏𝑜𝑡</m:t>
                    </m:r>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rPr>
                      <m:t>𝑖𝑜𝑛𝑠</m:t>
                    </m:r>
                  </m:oMath>
                </a14:m>
                <a:r>
                  <a:rPr lang="en-US" dirty="0"/>
                  <a:t>, Hide the 2</a:t>
                </a:r>
                <a:r>
                  <a:rPr lang="en-US" baseline="30000" dirty="0"/>
                  <a:t>nd</a:t>
                </a:r>
                <a:r>
                  <a:rPr lang="en-US" dirty="0"/>
                  <a:t> , Measure: </a:t>
                </a:r>
                <a14:m>
                  <m:oMath xmlns:m="http://schemas.openxmlformats.org/officeDocument/2006/math">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ad>
                          <m:radPr>
                            <m:degHide m:val="on"/>
                            <m:ctrlPr>
                              <a:rPr lang="en-US" b="0" i="1" smtClean="0">
                                <a:latin typeface="Cambria Math" panose="02040503050406030204" pitchFamily="18" charset="0"/>
                              </a:rPr>
                            </m:ctrlPr>
                          </m:radPr>
                          <m:deg/>
                          <m:e>
                            <m:r>
                              <a:rPr lang="en-US" b="0" i="0" smtClean="0">
                                <a:latin typeface="Cambria Math" panose="02040503050406030204" pitchFamily="18" charset="0"/>
                              </a:rPr>
                              <m:t>2</m:t>
                            </m:r>
                          </m:e>
                        </m:rad>
                      </m:den>
                    </m:f>
                    <m:d>
                      <m:dPr>
                        <m:endChr m:val="⟩"/>
                        <m:ctrlPr>
                          <a:rPr lang="en-US" b="0" i="1" smtClean="0">
                            <a:latin typeface="Cambria Math" panose="02040503050406030204" pitchFamily="18" charset="0"/>
                          </a:rPr>
                        </m:ctrlPr>
                      </m:dPr>
                      <m:e>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e>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a14:m>
                <a:endParaRPr lang="en-US" dirty="0"/>
              </a:p>
            </p:txBody>
          </p:sp>
        </mc:Choice>
        <mc:Fallback xmlns="">
          <p:sp>
            <p:nvSpPr>
              <p:cNvPr id="4" name="Text Placeholder 3"/>
              <p:cNvSpPr>
                <a:spLocks noGrp="1" noRot="1" noChangeAspect="1" noMove="1" noResize="1" noEditPoints="1" noAdjustHandles="1" noChangeArrowheads="1" noChangeShapeType="1" noTextEdit="1"/>
              </p:cNvSpPr>
              <p:nvPr>
                <p:ph type="body" sz="half" idx="1"/>
              </p:nvPr>
            </p:nvSpPr>
            <p:spPr>
              <a:xfrm>
                <a:off x="342900" y="1797050"/>
                <a:ext cx="10058400" cy="3164694"/>
              </a:xfrm>
              <a:blipFill>
                <a:blip r:embed="rId3"/>
                <a:stretch>
                  <a:fillRect l="-1636" t="-1927"/>
                </a:stretch>
              </a:blipFill>
            </p:spPr>
            <p:txBody>
              <a:bodyPr/>
              <a:lstStyle/>
              <a:p>
                <a:r>
                  <a:rPr lang="en-US">
                    <a:noFill/>
                  </a:rPr>
                  <a:t> </a:t>
                </a:r>
              </a:p>
            </p:txBody>
          </p:sp>
        </mc:Fallback>
      </mc:AlternateContent>
      <p:sp>
        <p:nvSpPr>
          <p:cNvPr id="6" name="Shape 154"/>
          <p:cNvSpPr txBox="1">
            <a:spLocks/>
          </p:cNvSpPr>
          <p:nvPr/>
        </p:nvSpPr>
        <p:spPr>
          <a:xfrm>
            <a:off x="1041400" y="-5461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a:t>Preliminary Results</a:t>
            </a:r>
            <a:endParaRPr lang="en-US" dirty="0"/>
          </a:p>
        </p:txBody>
      </p:sp>
      <p:sp>
        <p:nvSpPr>
          <p:cNvPr id="7" name="Shape 155"/>
          <p:cNvSpPr txBox="1">
            <a:spLocks/>
          </p:cNvSpPr>
          <p:nvPr/>
        </p:nvSpPr>
        <p:spPr>
          <a:xfrm>
            <a:off x="3835400" y="1079500"/>
            <a:ext cx="5765800" cy="6858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chorCtr="0">
            <a:noAutofit/>
          </a:bodyPr>
          <a:lstStyle>
            <a:lvl1pPr marL="342900" marR="0" indent="-342900" algn="l" defTabSz="584200" rtl="0" latinLnBrk="0">
              <a:lnSpc>
                <a:spcPct val="100000"/>
              </a:lnSpc>
              <a:spcBef>
                <a:spcPts val="3200"/>
              </a:spcBef>
              <a:spcAft>
                <a:spcPts val="0"/>
              </a:spcAft>
              <a:buClrTx/>
              <a:buSzPct val="75000"/>
              <a:buFontTx/>
              <a:buChar char="•"/>
              <a:tabLst/>
              <a:defRPr sz="2800" b="0" i="0" u="none" strike="noStrike" cap="none" spc="0" baseline="0">
                <a:ln>
                  <a:noFill/>
                </a:ln>
                <a:solidFill>
                  <a:srgbClr val="000000"/>
                </a:solidFill>
                <a:uFillTx/>
                <a:latin typeface="+mn-lt"/>
                <a:ea typeface="+mn-ea"/>
                <a:cs typeface="+mn-cs"/>
                <a:sym typeface="Helvetica Light"/>
              </a:defRPr>
            </a:lvl1pPr>
            <a:lvl2pPr marL="685800" marR="0" indent="-342900" algn="l" defTabSz="584200" rtl="0" latinLnBrk="0">
              <a:lnSpc>
                <a:spcPct val="100000"/>
              </a:lnSpc>
              <a:spcBef>
                <a:spcPts val="3200"/>
              </a:spcBef>
              <a:spcAft>
                <a:spcPts val="0"/>
              </a:spcAft>
              <a:buClrTx/>
              <a:buSzPct val="75000"/>
              <a:buFontTx/>
              <a:buChar char="•"/>
              <a:tabLst/>
              <a:defRPr sz="2800" b="0" i="0" u="none" strike="noStrike" cap="none" spc="0" baseline="0">
                <a:ln>
                  <a:noFill/>
                </a:ln>
                <a:solidFill>
                  <a:srgbClr val="000000"/>
                </a:solidFill>
                <a:uFillTx/>
                <a:latin typeface="+mn-lt"/>
                <a:ea typeface="+mn-ea"/>
                <a:cs typeface="+mn-cs"/>
                <a:sym typeface="Helvetica Light"/>
              </a:defRPr>
            </a:lvl2pPr>
            <a:lvl3pPr marL="1028700" marR="0" indent="-342900" algn="l" defTabSz="584200" rtl="0" latinLnBrk="0">
              <a:lnSpc>
                <a:spcPct val="100000"/>
              </a:lnSpc>
              <a:spcBef>
                <a:spcPts val="3200"/>
              </a:spcBef>
              <a:spcAft>
                <a:spcPts val="0"/>
              </a:spcAft>
              <a:buClrTx/>
              <a:buSzPct val="75000"/>
              <a:buFontTx/>
              <a:buChar char="•"/>
              <a:tabLst/>
              <a:defRPr sz="2800" b="0" i="0" u="none" strike="noStrike" cap="none" spc="0" baseline="0">
                <a:ln>
                  <a:noFill/>
                </a:ln>
                <a:solidFill>
                  <a:srgbClr val="000000"/>
                </a:solidFill>
                <a:uFillTx/>
                <a:latin typeface="+mn-lt"/>
                <a:ea typeface="+mn-ea"/>
                <a:cs typeface="+mn-cs"/>
                <a:sym typeface="Helvetica Light"/>
              </a:defRPr>
            </a:lvl3pPr>
            <a:lvl4pPr marL="1371600" marR="0" indent="-342900" algn="l" defTabSz="584200" rtl="0" latinLnBrk="0">
              <a:lnSpc>
                <a:spcPct val="100000"/>
              </a:lnSpc>
              <a:spcBef>
                <a:spcPts val="3200"/>
              </a:spcBef>
              <a:spcAft>
                <a:spcPts val="0"/>
              </a:spcAft>
              <a:buClrTx/>
              <a:buSzPct val="75000"/>
              <a:buFontTx/>
              <a:buChar char="•"/>
              <a:tabLst/>
              <a:defRPr sz="2800" b="0" i="0" u="none" strike="noStrike" cap="none" spc="0" baseline="0">
                <a:ln>
                  <a:noFill/>
                </a:ln>
                <a:solidFill>
                  <a:srgbClr val="000000"/>
                </a:solidFill>
                <a:uFillTx/>
                <a:latin typeface="+mn-lt"/>
                <a:ea typeface="+mn-ea"/>
                <a:cs typeface="+mn-cs"/>
                <a:sym typeface="Helvetica Light"/>
              </a:defRPr>
            </a:lvl4pPr>
            <a:lvl5pPr marL="1714500" marR="0" indent="-342900" algn="l" defTabSz="584200" rtl="0" latinLnBrk="0">
              <a:lnSpc>
                <a:spcPct val="100000"/>
              </a:lnSpc>
              <a:spcBef>
                <a:spcPts val="3200"/>
              </a:spcBef>
              <a:spcAft>
                <a:spcPts val="0"/>
              </a:spcAft>
              <a:buClrTx/>
              <a:buSzPct val="75000"/>
              <a:buFontTx/>
              <a:buChar char="•"/>
              <a:tabLst/>
              <a:defRPr sz="28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indent="0" algn="ctr" hangingPunct="1">
              <a:buFontTx/>
              <a:buNone/>
            </a:pPr>
            <a:r>
              <a:rPr lang="en-US" sz="4000" b="1" dirty="0"/>
              <a:t>2 Ions</a:t>
            </a:r>
          </a:p>
        </p:txBody>
      </p:sp>
      <p:sp>
        <p:nvSpPr>
          <p:cNvPr id="98" name="Rectangle 97"/>
          <p:cNvSpPr/>
          <p:nvPr/>
        </p:nvSpPr>
        <p:spPr>
          <a:xfrm>
            <a:off x="10198100" y="4121150"/>
            <a:ext cx="1782565" cy="36195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00" name="Oval 99"/>
          <p:cNvSpPr/>
          <p:nvPr/>
        </p:nvSpPr>
        <p:spPr>
          <a:xfrm>
            <a:off x="9996598" y="4255413"/>
            <a:ext cx="533784" cy="179601"/>
          </a:xfrm>
          <a:prstGeom prst="ellipse">
            <a:avLst/>
          </a:prstGeom>
          <a:solidFill>
            <a:srgbClr val="92D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1" name="Oval 100"/>
          <p:cNvSpPr/>
          <p:nvPr/>
        </p:nvSpPr>
        <p:spPr>
          <a:xfrm>
            <a:off x="11228905" y="2539557"/>
            <a:ext cx="533784" cy="179601"/>
          </a:xfrm>
          <a:prstGeom prst="ellipse">
            <a:avLst/>
          </a:prstGeom>
          <a:solidFill>
            <a:srgbClr val="92D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102" name="Group 101"/>
          <p:cNvGrpSpPr/>
          <p:nvPr/>
        </p:nvGrpSpPr>
        <p:grpSpPr>
          <a:xfrm>
            <a:off x="9361857" y="1064760"/>
            <a:ext cx="3455050" cy="3418340"/>
            <a:chOff x="-88340" y="3758336"/>
            <a:chExt cx="3473124" cy="2741051"/>
          </a:xfrm>
        </p:grpSpPr>
        <p:cxnSp>
          <p:nvCxnSpPr>
            <p:cNvPr id="103" name="Straight Connector 102"/>
            <p:cNvCxnSpPr/>
            <p:nvPr/>
          </p:nvCxnSpPr>
          <p:spPr>
            <a:xfrm>
              <a:off x="611560" y="6381328"/>
              <a:ext cx="4320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11560" y="6237312"/>
              <a:ext cx="4320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611560" y="4148838"/>
              <a:ext cx="4320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611560" y="4004822"/>
              <a:ext cx="4320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835696" y="4868918"/>
              <a:ext cx="4320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835696" y="4724902"/>
              <a:ext cx="4320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835696" y="5156950"/>
              <a:ext cx="4320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843751" y="5011767"/>
              <a:ext cx="4320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840530" y="4580536"/>
              <a:ext cx="4320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835696" y="4436870"/>
              <a:ext cx="4320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88340" y="6157836"/>
                  <a:ext cx="829084" cy="341551"/>
                </a:xfrm>
                <a:prstGeom prst="rect">
                  <a:avLst/>
                </a:prstGeom>
                <a:noFill/>
              </p:spPr>
              <p:txBody>
                <a:bodyPr wrap="none" lIns="0" tIns="0" rIns="0" bIns="0" rtlCol="0">
                  <a:spAutoFit/>
                </a:bodyPr>
                <a:lstStyle/>
                <a:p>
                  <a14:m>
                    <m:oMath xmlns:m="http://schemas.openxmlformats.org/officeDocument/2006/math">
                      <m:r>
                        <a:rPr lang="en-US" sz="2000" b="0" i="1" smtClean="0">
                          <a:latin typeface="Cambria Math" panose="02040503050406030204" pitchFamily="18" charset="0"/>
                        </a:rPr>
                        <m:t>5</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f>
                            <m:fPr>
                              <m:type m:val="lin"/>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ub>
                      </m:sSub>
                    </m:oMath>
                  </a14:m>
                  <a:r>
                    <a:rPr lang="en-US" sz="2000" dirty="0"/>
                    <a:t> </a:t>
                  </a:r>
                </a:p>
              </p:txBody>
            </p:sp>
          </mc:Choice>
          <mc:Fallback xmlns="">
            <p:sp>
              <p:nvSpPr>
                <p:cNvPr id="113" name="TextBox 112"/>
                <p:cNvSpPr txBox="1">
                  <a:spLocks noRot="1" noChangeAspect="1" noMove="1" noResize="1" noEditPoints="1" noAdjustHandles="1" noChangeArrowheads="1" noChangeShapeType="1" noTextEdit="1"/>
                </p:cNvSpPr>
                <p:nvPr/>
              </p:nvSpPr>
              <p:spPr>
                <a:xfrm>
                  <a:off x="-88340" y="6157836"/>
                  <a:ext cx="829084" cy="341551"/>
                </a:xfrm>
                <a:prstGeom prst="rect">
                  <a:avLst/>
                </a:prstGeom>
                <a:blipFill>
                  <a:blip r:embed="rId4"/>
                  <a:stretch>
                    <a:fillRect l="-1481" t="-65217" r="-37778" b="-120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18281" y="3850530"/>
                  <a:ext cx="600902" cy="307656"/>
                </a:xfrm>
                <a:prstGeom prst="rect">
                  <a:avLst/>
                </a:prstGeom>
                <a:noFill/>
              </p:spPr>
              <p:txBody>
                <a:bodyPr wrap="square" lIns="0" tIns="0" rIns="0" bIns="0" rtlCol="0">
                  <a:spAutoFit/>
                </a:bodyPr>
                <a:lstStyle/>
                <a:p>
                  <a14:m>
                    <m:oMath xmlns:m="http://schemas.openxmlformats.org/officeDocument/2006/math">
                      <m:r>
                        <a:rPr lang="en-US" sz="1800" b="0" i="1" smtClean="0">
                          <a:latin typeface="Cambria Math" panose="02040503050406030204" pitchFamily="18" charset="0"/>
                        </a:rPr>
                        <m:t>5</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f>
                            <m:fPr>
                              <m:type m:val="lin"/>
                              <m:ctrlPr>
                                <a:rPr lang="en-US" sz="1800" i="1">
                                  <a:latin typeface="Cambria Math" panose="02040503050406030204" pitchFamily="18" charset="0"/>
                                </a:rPr>
                              </m:ctrlPr>
                            </m:fPr>
                            <m:num>
                              <m:r>
                                <a:rPr lang="en-US" sz="1800" b="0" i="1" smtClean="0">
                                  <a:latin typeface="Cambria Math" panose="02040503050406030204" pitchFamily="18" charset="0"/>
                                </a:rPr>
                                <m:t>1</m:t>
                              </m:r>
                            </m:num>
                            <m:den>
                              <m:r>
                                <a:rPr lang="en-US" sz="1800" i="1">
                                  <a:latin typeface="Cambria Math" panose="02040503050406030204" pitchFamily="18" charset="0"/>
                                </a:rPr>
                                <m:t>2</m:t>
                              </m:r>
                            </m:den>
                          </m:f>
                        </m:sub>
                      </m:sSub>
                    </m:oMath>
                  </a14:m>
                  <a:r>
                    <a:rPr lang="en-US" sz="1800" dirty="0"/>
                    <a:t> </a:t>
                  </a:r>
                </a:p>
              </p:txBody>
            </p:sp>
          </mc:Choice>
          <mc:Fallback xmlns="">
            <p:sp>
              <p:nvSpPr>
                <p:cNvPr id="114" name="TextBox 113"/>
                <p:cNvSpPr txBox="1">
                  <a:spLocks noRot="1" noChangeAspect="1" noMove="1" noResize="1" noEditPoints="1" noAdjustHandles="1" noChangeArrowheads="1" noChangeShapeType="1" noTextEdit="1"/>
                </p:cNvSpPr>
                <p:nvPr/>
              </p:nvSpPr>
              <p:spPr>
                <a:xfrm>
                  <a:off x="-18281" y="3850530"/>
                  <a:ext cx="600902" cy="307656"/>
                </a:xfrm>
                <a:prstGeom prst="rect">
                  <a:avLst/>
                </a:prstGeom>
                <a:blipFill>
                  <a:blip r:embed="rId5"/>
                  <a:stretch>
                    <a:fillRect l="-11224" t="-62903" r="-69388" b="-1209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p:cNvSpPr txBox="1"/>
                <p:nvPr/>
              </p:nvSpPr>
              <p:spPr>
                <a:xfrm>
                  <a:off x="2397051" y="3758336"/>
                  <a:ext cx="805060" cy="307656"/>
                </a:xfrm>
                <a:prstGeom prst="rect">
                  <a:avLst/>
                </a:prstGeom>
                <a:noFill/>
              </p:spPr>
              <p:txBody>
                <a:bodyPr wrap="none" lIns="0" tIns="0" rIns="0" bIns="0" rtlCol="0">
                  <a:spAutoFit/>
                </a:bodyPr>
                <a:lstStyle/>
                <a:p>
                  <a14:m>
                    <m:oMath xmlns:m="http://schemas.openxmlformats.org/officeDocument/2006/math">
                      <m:r>
                        <a:rPr lang="en-US" sz="1800" b="0" i="1" smtClean="0">
                          <a:latin typeface="Cambria Math" panose="02040503050406030204" pitchFamily="18" charset="0"/>
                        </a:rPr>
                        <m:t>4</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𝐷</m:t>
                          </m:r>
                        </m:e>
                        <m:sub>
                          <m:f>
                            <m:fPr>
                              <m:type m:val="lin"/>
                              <m:ctrlPr>
                                <a:rPr lang="en-US" sz="1800" i="1">
                                  <a:latin typeface="Cambria Math" panose="02040503050406030204" pitchFamily="18" charset="0"/>
                                </a:rPr>
                              </m:ctrlPr>
                            </m:fPr>
                            <m:num>
                              <m:r>
                                <a:rPr lang="en-US" sz="1800" b="0" i="1" smtClean="0">
                                  <a:latin typeface="Cambria Math" panose="02040503050406030204" pitchFamily="18" charset="0"/>
                                </a:rPr>
                                <m:t>5</m:t>
                              </m:r>
                            </m:num>
                            <m:den>
                              <m:r>
                                <a:rPr lang="en-US" sz="1800" i="1">
                                  <a:latin typeface="Cambria Math" panose="02040503050406030204" pitchFamily="18" charset="0"/>
                                </a:rPr>
                                <m:t>2</m:t>
                              </m:r>
                            </m:den>
                          </m:f>
                        </m:sub>
                      </m:sSub>
                    </m:oMath>
                  </a14:m>
                  <a:r>
                    <a:rPr lang="en-US" sz="1800" dirty="0"/>
                    <a:t> </a:t>
                  </a:r>
                </a:p>
              </p:txBody>
            </p:sp>
          </mc:Choice>
          <mc:Fallback xmlns="">
            <p:sp>
              <p:nvSpPr>
                <p:cNvPr id="115" name="TextBox 114"/>
                <p:cNvSpPr txBox="1">
                  <a:spLocks noRot="1" noChangeAspect="1" noMove="1" noResize="1" noEditPoints="1" noAdjustHandles="1" noChangeArrowheads="1" noChangeShapeType="1" noTextEdit="1"/>
                </p:cNvSpPr>
                <p:nvPr/>
              </p:nvSpPr>
              <p:spPr>
                <a:xfrm>
                  <a:off x="2397051" y="3758336"/>
                  <a:ext cx="805060" cy="307656"/>
                </a:xfrm>
                <a:prstGeom prst="rect">
                  <a:avLst/>
                </a:prstGeom>
                <a:blipFill>
                  <a:blip r:embed="rId6"/>
                  <a:stretch>
                    <a:fillRect t="-61905" r="-35606" b="-1174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p:cNvSpPr txBox="1"/>
                <p:nvPr/>
              </p:nvSpPr>
              <p:spPr>
                <a:xfrm>
                  <a:off x="2214380" y="4038145"/>
                  <a:ext cx="1170404" cy="288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r>
                              <a:rPr lang="en-US" sz="1800" b="0" i="1" smtClean="0">
                                <a:latin typeface="Cambria Math" panose="02040503050406030204" pitchFamily="18" charset="0"/>
                              </a:rPr>
                              <m:t>390</m:t>
                            </m:r>
                            <m:r>
                              <a:rPr lang="en-US" sz="1800" b="0" i="1" smtClean="0">
                                <a:latin typeface="Cambria Math" panose="02040503050406030204" pitchFamily="18" charset="0"/>
                              </a:rPr>
                              <m:t>𝑚𝑠</m:t>
                            </m:r>
                          </m:e>
                        </m:d>
                      </m:oMath>
                    </m:oMathPara>
                  </a14:m>
                  <a:endParaRPr lang="en-US" sz="1800" dirty="0"/>
                </a:p>
              </p:txBody>
            </p:sp>
          </mc:Choice>
          <mc:Fallback xmlns="">
            <p:sp>
              <p:nvSpPr>
                <p:cNvPr id="116" name="TextBox 115"/>
                <p:cNvSpPr txBox="1">
                  <a:spLocks noRot="1" noChangeAspect="1" noMove="1" noResize="1" noEditPoints="1" noAdjustHandles="1" noChangeArrowheads="1" noChangeShapeType="1" noTextEdit="1"/>
                </p:cNvSpPr>
                <p:nvPr/>
              </p:nvSpPr>
              <p:spPr>
                <a:xfrm>
                  <a:off x="2214380" y="4038145"/>
                  <a:ext cx="1170404" cy="288804"/>
                </a:xfrm>
                <a:prstGeom prst="rect">
                  <a:avLst/>
                </a:prstGeom>
                <a:blipFill>
                  <a:blip r:embed="rId7"/>
                  <a:stretch>
                    <a:fillRect/>
                  </a:stretch>
                </a:blipFill>
              </p:spPr>
              <p:txBody>
                <a:bodyPr/>
                <a:lstStyle/>
                <a:p>
                  <a:r>
                    <a:rPr lang="en-US">
                      <a:noFill/>
                    </a:rPr>
                    <a:t> </a:t>
                  </a:r>
                </a:p>
              </p:txBody>
            </p:sp>
          </mc:Fallback>
        </mc:AlternateContent>
        <p:cxnSp>
          <p:nvCxnSpPr>
            <p:cNvPr id="117" name="Straight Arrow Connector 116"/>
            <p:cNvCxnSpPr>
              <a:cxnSpLocks/>
            </p:cNvCxnSpPr>
            <p:nvPr/>
          </p:nvCxnSpPr>
          <p:spPr>
            <a:xfrm flipV="1">
              <a:off x="769343" y="4148838"/>
              <a:ext cx="0" cy="2009000"/>
            </a:xfrm>
            <a:prstGeom prst="straightConnector1">
              <a:avLst/>
            </a:prstGeom>
            <a:ln w="57150">
              <a:solidFill>
                <a:srgbClr val="7E2F8E"/>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p:cNvCxnSpPr>
            <p:nvPr/>
          </p:nvCxnSpPr>
          <p:spPr>
            <a:xfrm flipV="1">
              <a:off x="995273" y="5019406"/>
              <a:ext cx="732577" cy="121790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p:cNvSpPr txBox="1"/>
                <p:nvPr/>
              </p:nvSpPr>
              <p:spPr>
                <a:xfrm>
                  <a:off x="1273786" y="5595470"/>
                  <a:ext cx="679994" cy="246221"/>
                </a:xfrm>
                <a:prstGeom prst="rect">
                  <a:avLst/>
                </a:prstGeom>
                <a:solidFill>
                  <a:schemeClr val="bg1">
                    <a:alpha val="59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674</m:t>
                        </m:r>
                        <m:r>
                          <a:rPr lang="en-US" sz="1600" b="0" i="1" smtClean="0">
                            <a:latin typeface="Cambria Math" panose="02040503050406030204" pitchFamily="18" charset="0"/>
                          </a:rPr>
                          <m:t>𝑛𝑚</m:t>
                        </m:r>
                      </m:oMath>
                    </m:oMathPara>
                  </a14:m>
                  <a:endParaRPr lang="en-US" sz="1600" dirty="0"/>
                </a:p>
              </p:txBody>
            </p:sp>
          </mc:Choice>
          <mc:Fallback xmlns="">
            <p:sp>
              <p:nvSpPr>
                <p:cNvPr id="119" name="TextBox 118"/>
                <p:cNvSpPr txBox="1">
                  <a:spLocks noRot="1" noChangeAspect="1" noMove="1" noResize="1" noEditPoints="1" noAdjustHandles="1" noChangeArrowheads="1" noChangeShapeType="1" noTextEdit="1"/>
                </p:cNvSpPr>
                <p:nvPr/>
              </p:nvSpPr>
              <p:spPr>
                <a:xfrm>
                  <a:off x="1273786" y="5595470"/>
                  <a:ext cx="679994" cy="246221"/>
                </a:xfrm>
                <a:prstGeom prst="rect">
                  <a:avLst/>
                </a:prstGeom>
                <a:blipFill>
                  <a:blip r:embed="rId8"/>
                  <a:stretch>
                    <a:fillRect l="-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p:cNvSpPr txBox="1"/>
                <p:nvPr/>
              </p:nvSpPr>
              <p:spPr>
                <a:xfrm>
                  <a:off x="395898" y="5131700"/>
                  <a:ext cx="679994" cy="246221"/>
                </a:xfrm>
                <a:prstGeom prst="rect">
                  <a:avLst/>
                </a:prstGeom>
                <a:solidFill>
                  <a:schemeClr val="bg1">
                    <a:alpha val="59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422</m:t>
                        </m:r>
                        <m:r>
                          <a:rPr lang="en-US" sz="1600" b="0" i="1" smtClean="0">
                            <a:latin typeface="Cambria Math" panose="02040503050406030204" pitchFamily="18" charset="0"/>
                          </a:rPr>
                          <m:t>𝑛𝑚</m:t>
                        </m:r>
                      </m:oMath>
                    </m:oMathPara>
                  </a14:m>
                  <a:endParaRPr lang="en-US" sz="1600" dirty="0"/>
                </a:p>
              </p:txBody>
            </p:sp>
          </mc:Choice>
          <mc:Fallback xmlns="">
            <p:sp>
              <p:nvSpPr>
                <p:cNvPr id="251" name="TextBox 250"/>
                <p:cNvSpPr txBox="1">
                  <a:spLocks noRot="1" noChangeAspect="1" noMove="1" noResize="1" noEditPoints="1" noAdjustHandles="1" noChangeArrowheads="1" noChangeShapeType="1" noTextEdit="1"/>
                </p:cNvSpPr>
                <p:nvPr/>
              </p:nvSpPr>
              <p:spPr>
                <a:xfrm>
                  <a:off x="395898" y="5131700"/>
                  <a:ext cx="679994" cy="246221"/>
                </a:xfrm>
                <a:prstGeom prst="rect">
                  <a:avLst/>
                </a:prstGeom>
                <a:blipFill>
                  <a:blip r:embed="rId39"/>
                  <a:stretch>
                    <a:fillRect l="-7207" r="-2703" b="-5000"/>
                  </a:stretch>
                </a:blipFill>
              </p:spPr>
              <p:txBody>
                <a:bodyPr/>
                <a:lstStyle/>
                <a:p>
                  <a:r>
                    <a:rPr lang="en-US">
                      <a:noFill/>
                    </a:rPr>
                    <a:t> </a:t>
                  </a:r>
                </a:p>
              </p:txBody>
            </p:sp>
          </mc:Fallback>
        </mc:AlternateContent>
      </p:grpSp>
      <p:grpSp>
        <p:nvGrpSpPr>
          <p:cNvPr id="124" name="Group 123"/>
          <p:cNvGrpSpPr/>
          <p:nvPr/>
        </p:nvGrpSpPr>
        <p:grpSpPr>
          <a:xfrm>
            <a:off x="4328605" y="4624817"/>
            <a:ext cx="4779389" cy="4691640"/>
            <a:chOff x="353799" y="4388525"/>
            <a:chExt cx="3843765" cy="4147768"/>
          </a:xfrm>
        </p:grpSpPr>
        <p:pic>
          <p:nvPicPr>
            <p:cNvPr id="122" name="Picture 121"/>
            <p:cNvPicPr>
              <a:picLocks noChangeAspect="1"/>
            </p:cNvPicPr>
            <p:nvPr/>
          </p:nvPicPr>
          <p:blipFill rotWithShape="1">
            <a:blip r:embed="rId40">
              <a:extLst>
                <a:ext uri="{28A0092B-C50C-407E-A947-70E740481C1C}">
                  <a14:useLocalDpi xmlns:a14="http://schemas.microsoft.com/office/drawing/2010/main" val="0"/>
                </a:ext>
              </a:extLst>
            </a:blip>
            <a:srcRect r="58974" b="16332"/>
            <a:stretch/>
          </p:blipFill>
          <p:spPr>
            <a:xfrm>
              <a:off x="353799" y="4388525"/>
              <a:ext cx="3843765" cy="3761185"/>
            </a:xfrm>
            <a:prstGeom prst="rect">
              <a:avLst/>
            </a:prstGeom>
          </p:spPr>
        </p:pic>
        <p:sp>
          <p:nvSpPr>
            <p:cNvPr id="123" name="TextBox 122"/>
            <p:cNvSpPr txBox="1"/>
            <p:nvPr/>
          </p:nvSpPr>
          <p:spPr>
            <a:xfrm>
              <a:off x="477205" y="8173495"/>
              <a:ext cx="3495352" cy="3627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t>SS    DS    SD     DD</a:t>
              </a:r>
              <a:endParaRPr kumimoji="0" lang="en-US" sz="2000" b="0" i="0" u="none" strike="noStrike" cap="none" spc="0" normalizeH="0" baseline="0" dirty="0">
                <a:ln>
                  <a:noFill/>
                </a:ln>
                <a:solidFill>
                  <a:srgbClr val="000000"/>
                </a:solidFill>
                <a:effectLst/>
                <a:uFillTx/>
                <a:sym typeface="Helvetica Light"/>
              </a:endParaRPr>
            </a:p>
          </p:txBody>
        </p:sp>
      </p:grpSp>
    </p:spTree>
    <p:extLst>
      <p:ext uri="{BB962C8B-B14F-4D97-AF65-F5344CB8AC3E}">
        <p14:creationId xmlns:p14="http://schemas.microsoft.com/office/powerpoint/2010/main" val="3277228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fade">
                                      <p:cBhvr>
                                        <p:cTn id="23" dur="500"/>
                                        <p:tgtEl>
                                          <p:spTgt spid="10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8"/>
                                        </p:tgtEl>
                                        <p:attrNameLst>
                                          <p:attrName>style.visibility</p:attrName>
                                        </p:attrNameLst>
                                      </p:cBhvr>
                                      <p:to>
                                        <p:strVal val="visible"/>
                                      </p:to>
                                    </p:set>
                                    <p:animEffect transition="in" filter="fade">
                                      <p:cBhvr>
                                        <p:cTn id="26" dur="500"/>
                                        <p:tgtEl>
                                          <p:spTgt spid="9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fade">
                                      <p:cBhvr>
                                        <p:cTn id="29" dur="500"/>
                                        <p:tgtEl>
                                          <p:spTgt spid="101"/>
                                        </p:tgtEl>
                                      </p:cBhvr>
                                    </p:animEffect>
                                  </p:childTnLst>
                                </p:cTn>
                              </p:par>
                              <p:par>
                                <p:cTn id="30" presetID="10" presetClass="entr" presetSubtype="0" fill="hold"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500"/>
                                        <p:tgtEl>
                                          <p:spTgt spid="102"/>
                                        </p:tgtEl>
                                      </p:cBhvr>
                                    </p:animEffec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0" nodeType="clickEffect">
                                  <p:stCondLst>
                                    <p:cond delay="0"/>
                                  </p:stCondLst>
                                  <p:childTnLst>
                                    <p:animMotion origin="layout" path="M 0 0 L 0.09668 -0.22949 " pathEditMode="relative" ptsTypes="AA">
                                      <p:cBhvr>
                                        <p:cTn id="36" dur="2000" fill="hold"/>
                                        <p:tgtEl>
                                          <p:spTgt spid="100"/>
                                        </p:tgtEl>
                                        <p:attrNameLst>
                                          <p:attrName>ppt_x</p:attrName>
                                          <p:attrName>ppt_y</p:attrName>
                                        </p:attrNameLst>
                                      </p:cBhvr>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4"/>
                                        </p:tgtEl>
                                        <p:attrNameLst>
                                          <p:attrName>style.visibility</p:attrName>
                                        </p:attrNameLst>
                                      </p:cBhvr>
                                      <p:to>
                                        <p:strVal val="visible"/>
                                      </p:to>
                                    </p:set>
                                    <p:animEffect transition="in" filter="fade">
                                      <p:cBhvr>
                                        <p:cTn id="41"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98" grpId="0" animBg="1"/>
      <p:bldP spid="100" grpId="0" animBg="1"/>
      <p:bldP spid="100" grpId="1" animBg="1"/>
      <p:bldP spid="101"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p:cNvGrpSpPr/>
          <p:nvPr/>
        </p:nvGrpSpPr>
        <p:grpSpPr>
          <a:xfrm>
            <a:off x="2331552" y="3459720"/>
            <a:ext cx="8394700" cy="4842669"/>
            <a:chOff x="4508500" y="4083050"/>
            <a:chExt cx="8394700" cy="4842669"/>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1161" r="9138" b="28018"/>
            <a:stretch/>
          </p:blipFill>
          <p:spPr>
            <a:xfrm>
              <a:off x="4508500" y="4083050"/>
              <a:ext cx="8394700" cy="4842669"/>
            </a:xfrm>
            <a:prstGeom prst="rect">
              <a:avLst/>
            </a:prstGeom>
          </p:spPr>
        </p:pic>
        <p:pic>
          <p:nvPicPr>
            <p:cNvPr id="7" name="Picture 6"/>
            <p:cNvPicPr>
              <a:picLocks noChangeAspect="1"/>
            </p:cNvPicPr>
            <p:nvPr/>
          </p:nvPicPr>
          <p:blipFill>
            <a:blip r:embed="rId4"/>
            <a:stretch>
              <a:fillRect/>
            </a:stretch>
          </p:blipFill>
          <p:spPr>
            <a:xfrm>
              <a:off x="7413625" y="4608512"/>
              <a:ext cx="1101725" cy="1116613"/>
            </a:xfrm>
            <a:prstGeom prst="rect">
              <a:avLst/>
            </a:prstGeom>
          </p:spPr>
        </p:pic>
      </p:grpSp>
      <p:sp>
        <p:nvSpPr>
          <p:cNvPr id="8" name="TextBox 7"/>
          <p:cNvSpPr txBox="1"/>
          <p:nvPr/>
        </p:nvSpPr>
        <p:spPr>
          <a:xfrm>
            <a:off x="6855120" y="8302389"/>
            <a:ext cx="383556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Fidelity ~ 83%</a:t>
            </a:r>
          </a:p>
        </p:txBody>
      </p:sp>
      <mc:AlternateContent xmlns:mc="http://schemas.openxmlformats.org/markup-compatibility/2006" xmlns:a14="http://schemas.microsoft.com/office/drawing/2010/main">
        <mc:Choice Requires="a14">
          <p:sp>
            <p:nvSpPr>
              <p:cNvPr id="9" name="Rectangle 8"/>
              <p:cNvSpPr/>
              <p:nvPr/>
            </p:nvSpPr>
            <p:spPr>
              <a:xfrm>
                <a:off x="400374" y="579600"/>
                <a:ext cx="8545533" cy="2387385"/>
              </a:xfrm>
              <a:prstGeom prst="rect">
                <a:avLst/>
              </a:prstGeom>
            </p:spPr>
            <p:txBody>
              <a:bodyPr wrap="square">
                <a:spAutoFit/>
              </a:bodyPr>
              <a:lstStyle/>
              <a:p>
                <a:pPr algn="l"/>
                <a:r>
                  <a:rPr lang="en-US" sz="2800" dirty="0"/>
                  <a:t>Part II </a:t>
                </a:r>
              </a:p>
              <a:p>
                <a:pPr algn="l"/>
                <a:endParaRPr lang="en-US" sz="2800" dirty="0"/>
              </a:p>
              <a:p>
                <a:pPr algn="l"/>
                <a:r>
                  <a:rPr lang="en-US" sz="2800" dirty="0"/>
                  <a:t>Unhide </a:t>
                </a:r>
              </a:p>
              <a:p>
                <a:pPr algn="l"/>
                <a:r>
                  <a:rPr lang="en-US" sz="2800" dirty="0"/>
                  <a:t>conditioned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𝜋</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𝜑</m:t>
                    </m:r>
                    <m:r>
                      <a:rPr lang="en-US" sz="2800" i="1">
                        <a:latin typeface="Cambria Math" panose="02040503050406030204" pitchFamily="18" charset="0"/>
                      </a:rPr>
                      <m:t>  (</m:t>
                    </m:r>
                    <m:r>
                      <a:rPr lang="en-US" sz="2800" i="1">
                        <a:latin typeface="Cambria Math" panose="02040503050406030204" pitchFamily="18" charset="0"/>
                      </a:rPr>
                      <m:t>𝑜𝑟</m:t>
                    </m:r>
                    <m:f>
                      <m:fPr>
                        <m:ctrlPr>
                          <a:rPr lang="en-US" sz="2800" i="1">
                            <a:latin typeface="Cambria Math" panose="02040503050406030204" pitchFamily="18" charset="0"/>
                          </a:rPr>
                        </m:ctrlPr>
                      </m:fPr>
                      <m:num>
                        <m:r>
                          <a:rPr lang="en-US" sz="2800" b="0" i="1" smtClean="0">
                            <a:latin typeface="Cambria Math" panose="02040503050406030204" pitchFamily="18" charset="0"/>
                          </a:rPr>
                          <m:t> </m:t>
                        </m:r>
                        <m:r>
                          <a:rPr lang="en-US" sz="2800" i="1">
                            <a:latin typeface="Cambria Math" panose="02040503050406030204" pitchFamily="18" charset="0"/>
                          </a:rPr>
                          <m:t>𝜋</m:t>
                        </m:r>
                      </m:num>
                      <m:den>
                        <m:r>
                          <a:rPr lang="en-US" sz="2800" i="1">
                            <a:latin typeface="Cambria Math" panose="02040503050406030204" pitchFamily="18" charset="0"/>
                          </a:rPr>
                          <m:t>2</m:t>
                        </m:r>
                      </m:den>
                    </m:f>
                    <m:r>
                      <a:rPr lang="en-US" sz="2800" b="0" i="1" smtClean="0">
                        <a:latin typeface="Cambria Math" panose="02040503050406030204" pitchFamily="18" charset="0"/>
                      </a:rPr>
                      <m:t>+(</m:t>
                    </m:r>
                    <m:r>
                      <a:rPr lang="en-US" sz="2800" b="0" i="1" smtClean="0">
                        <a:latin typeface="Cambria Math" panose="02040503050406030204" pitchFamily="18" charset="0"/>
                      </a:rPr>
                      <m:t>𝜑</m:t>
                    </m:r>
                    <m:r>
                      <a:rPr lang="en-US" sz="2800" b="0" i="1" smtClean="0">
                        <a:latin typeface="Cambria Math" panose="02040503050406030204" pitchFamily="18" charset="0"/>
                      </a:rPr>
                      <m:t>+</m:t>
                    </m:r>
                    <m:r>
                      <a:rPr lang="en-US" sz="2800" b="0" i="1" smtClean="0">
                        <a:latin typeface="Cambria Math" panose="02040503050406030204" pitchFamily="18" charset="0"/>
                      </a:rPr>
                      <m:t>90</m:t>
                    </m:r>
                    <m:r>
                      <a:rPr lang="en-US" sz="2800" b="0" i="1" smtClean="0">
                        <a:latin typeface="Cambria Math" panose="02040503050406030204" pitchFamily="18" charset="0"/>
                      </a:rPr>
                      <m:t>)</m:t>
                    </m:r>
                  </m:oMath>
                </a14:m>
                <a:r>
                  <a:rPr lang="en-US" sz="2800" dirty="0"/>
                  <a:t>)  on 2</a:t>
                </a:r>
                <a:r>
                  <a:rPr lang="en-US" sz="2800" baseline="30000" dirty="0"/>
                  <a:t>nd</a:t>
                </a:r>
                <a:r>
                  <a:rPr lang="en-US" sz="2800" dirty="0"/>
                  <a:t> ion, measure (200 Reps*10exp)</a:t>
                </a:r>
              </a:p>
            </p:txBody>
          </p:sp>
        </mc:Choice>
        <mc:Fallback xmlns="">
          <p:sp>
            <p:nvSpPr>
              <p:cNvPr id="9" name="Rectangle 8"/>
              <p:cNvSpPr>
                <a:spLocks noRot="1" noChangeAspect="1" noMove="1" noResize="1" noEditPoints="1" noAdjustHandles="1" noChangeArrowheads="1" noChangeShapeType="1" noTextEdit="1"/>
              </p:cNvSpPr>
              <p:nvPr/>
            </p:nvSpPr>
            <p:spPr>
              <a:xfrm>
                <a:off x="400374" y="579600"/>
                <a:ext cx="8545533" cy="2387385"/>
              </a:xfrm>
              <a:prstGeom prst="rect">
                <a:avLst/>
              </a:prstGeom>
              <a:blipFill>
                <a:blip r:embed="rId5"/>
                <a:stretch>
                  <a:fillRect l="-1498" t="-2551" b="-6122"/>
                </a:stretch>
              </a:blipFill>
            </p:spPr>
            <p:txBody>
              <a:bodyPr/>
              <a:lstStyle/>
              <a:p>
                <a:r>
                  <a:rPr lang="en-US">
                    <a:noFill/>
                  </a:rPr>
                  <a:t> </a:t>
                </a:r>
              </a:p>
            </p:txBody>
          </p:sp>
        </mc:Fallback>
      </mc:AlternateContent>
      <p:sp>
        <p:nvSpPr>
          <p:cNvPr id="54" name="TextBox 53"/>
          <p:cNvSpPr txBox="1"/>
          <p:nvPr/>
        </p:nvSpPr>
        <p:spPr>
          <a:xfrm>
            <a:off x="4310384" y="8211282"/>
            <a:ext cx="83035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Phase</a:t>
            </a:r>
          </a:p>
        </p:txBody>
      </p:sp>
      <p:sp>
        <p:nvSpPr>
          <p:cNvPr id="55" name="TextBox 54"/>
          <p:cNvSpPr txBox="1"/>
          <p:nvPr/>
        </p:nvSpPr>
        <p:spPr>
          <a:xfrm>
            <a:off x="1921183" y="5101795"/>
            <a:ext cx="410369" cy="18290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Population </a:t>
            </a:r>
            <a:r>
              <a:rPr lang="en-US" sz="2000" dirty="0"/>
              <a:t>in S</a:t>
            </a:r>
            <a:endParaRPr kumimoji="0" lang="en-US" sz="2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60" name="Oval 59"/>
          <p:cNvSpPr/>
          <p:nvPr/>
        </p:nvSpPr>
        <p:spPr>
          <a:xfrm>
            <a:off x="11289672" y="1069396"/>
            <a:ext cx="499750" cy="157248"/>
          </a:xfrm>
          <a:prstGeom prst="ellipse">
            <a:avLst/>
          </a:prstGeom>
          <a:solidFill>
            <a:srgbClr val="92D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1" name="Oval 60"/>
          <p:cNvSpPr/>
          <p:nvPr/>
        </p:nvSpPr>
        <p:spPr>
          <a:xfrm>
            <a:off x="11300932" y="1374434"/>
            <a:ext cx="499750" cy="157248"/>
          </a:xfrm>
          <a:prstGeom prst="ellipse">
            <a:avLst/>
          </a:prstGeom>
          <a:solidFill>
            <a:srgbClr val="92D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62" name="Group 61"/>
          <p:cNvGrpSpPr/>
          <p:nvPr/>
        </p:nvGrpSpPr>
        <p:grpSpPr>
          <a:xfrm>
            <a:off x="9553121" y="77790"/>
            <a:ext cx="3234757" cy="2992890"/>
            <a:chOff x="-88340" y="3758336"/>
            <a:chExt cx="3473124" cy="2741051"/>
          </a:xfrm>
        </p:grpSpPr>
        <p:cxnSp>
          <p:nvCxnSpPr>
            <p:cNvPr id="63" name="Straight Connector 62"/>
            <p:cNvCxnSpPr/>
            <p:nvPr/>
          </p:nvCxnSpPr>
          <p:spPr>
            <a:xfrm>
              <a:off x="611560" y="6381328"/>
              <a:ext cx="4320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1560" y="6237312"/>
              <a:ext cx="4320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11560" y="4148838"/>
              <a:ext cx="4320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11560" y="4004822"/>
              <a:ext cx="4320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835696" y="4868918"/>
              <a:ext cx="4320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845923" y="4724902"/>
              <a:ext cx="4320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841659" y="5160529"/>
              <a:ext cx="4320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843751" y="5011767"/>
              <a:ext cx="4320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840530" y="4580536"/>
              <a:ext cx="4320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835696" y="4436870"/>
              <a:ext cx="4320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p:cNvSpPr txBox="1"/>
                <p:nvPr/>
              </p:nvSpPr>
              <p:spPr>
                <a:xfrm>
                  <a:off x="-88340" y="6157836"/>
                  <a:ext cx="829084" cy="341551"/>
                </a:xfrm>
                <a:prstGeom prst="rect">
                  <a:avLst/>
                </a:prstGeom>
                <a:noFill/>
              </p:spPr>
              <p:txBody>
                <a:bodyPr wrap="none" lIns="0" tIns="0" rIns="0" bIns="0" rtlCol="0">
                  <a:spAutoFit/>
                </a:bodyPr>
                <a:lstStyle/>
                <a:p>
                  <a14:m>
                    <m:oMath xmlns:m="http://schemas.openxmlformats.org/officeDocument/2006/math">
                      <m:r>
                        <a:rPr lang="en-US" sz="2000" b="0" i="1" smtClean="0">
                          <a:latin typeface="Cambria Math" panose="02040503050406030204" pitchFamily="18" charset="0"/>
                        </a:rPr>
                        <m:t>5</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f>
                            <m:fPr>
                              <m:type m:val="lin"/>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ub>
                      </m:sSub>
                    </m:oMath>
                  </a14:m>
                  <a:r>
                    <a:rPr lang="en-US" sz="2000" dirty="0"/>
                    <a:t> </a:t>
                  </a:r>
                </a:p>
              </p:txBody>
            </p:sp>
          </mc:Choice>
          <mc:Fallback xmlns="">
            <p:sp>
              <p:nvSpPr>
                <p:cNvPr id="73" name="TextBox 72"/>
                <p:cNvSpPr txBox="1">
                  <a:spLocks noRot="1" noChangeAspect="1" noMove="1" noResize="1" noEditPoints="1" noAdjustHandles="1" noChangeArrowheads="1" noChangeShapeType="1" noTextEdit="1"/>
                </p:cNvSpPr>
                <p:nvPr/>
              </p:nvSpPr>
              <p:spPr>
                <a:xfrm>
                  <a:off x="-88340" y="6157836"/>
                  <a:ext cx="829084" cy="341551"/>
                </a:xfrm>
                <a:prstGeom prst="rect">
                  <a:avLst/>
                </a:prstGeom>
                <a:blipFill>
                  <a:blip r:embed="rId6"/>
                  <a:stretch>
                    <a:fillRect l="-4724" t="-73770" r="-44094" b="-1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18281" y="3850530"/>
                  <a:ext cx="600902" cy="307656"/>
                </a:xfrm>
                <a:prstGeom prst="rect">
                  <a:avLst/>
                </a:prstGeom>
                <a:noFill/>
              </p:spPr>
              <p:txBody>
                <a:bodyPr wrap="square" lIns="0" tIns="0" rIns="0" bIns="0" rtlCol="0">
                  <a:spAutoFit/>
                </a:bodyPr>
                <a:lstStyle/>
                <a:p>
                  <a14:m>
                    <m:oMath xmlns:m="http://schemas.openxmlformats.org/officeDocument/2006/math">
                      <m:r>
                        <a:rPr lang="en-US" sz="1800" b="0" i="1" smtClean="0">
                          <a:latin typeface="Cambria Math" panose="02040503050406030204" pitchFamily="18" charset="0"/>
                        </a:rPr>
                        <m:t>5</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f>
                            <m:fPr>
                              <m:type m:val="lin"/>
                              <m:ctrlPr>
                                <a:rPr lang="en-US" sz="1800" i="1">
                                  <a:latin typeface="Cambria Math" panose="02040503050406030204" pitchFamily="18" charset="0"/>
                                </a:rPr>
                              </m:ctrlPr>
                            </m:fPr>
                            <m:num>
                              <m:r>
                                <a:rPr lang="en-US" sz="1800" b="0" i="1" smtClean="0">
                                  <a:latin typeface="Cambria Math" panose="02040503050406030204" pitchFamily="18" charset="0"/>
                                </a:rPr>
                                <m:t>1</m:t>
                              </m:r>
                            </m:num>
                            <m:den>
                              <m:r>
                                <a:rPr lang="en-US" sz="1800" i="1">
                                  <a:latin typeface="Cambria Math" panose="02040503050406030204" pitchFamily="18" charset="0"/>
                                </a:rPr>
                                <m:t>2</m:t>
                              </m:r>
                            </m:den>
                          </m:f>
                        </m:sub>
                      </m:sSub>
                    </m:oMath>
                  </a14:m>
                  <a:r>
                    <a:rPr lang="en-US" sz="1800" dirty="0"/>
                    <a:t> </a:t>
                  </a:r>
                </a:p>
              </p:txBody>
            </p:sp>
          </mc:Choice>
          <mc:Fallback xmlns="">
            <p:sp>
              <p:nvSpPr>
                <p:cNvPr id="74" name="TextBox 73"/>
                <p:cNvSpPr txBox="1">
                  <a:spLocks noRot="1" noChangeAspect="1" noMove="1" noResize="1" noEditPoints="1" noAdjustHandles="1" noChangeArrowheads="1" noChangeShapeType="1" noTextEdit="1"/>
                </p:cNvSpPr>
                <p:nvPr/>
              </p:nvSpPr>
              <p:spPr>
                <a:xfrm>
                  <a:off x="-18281" y="3850530"/>
                  <a:ext cx="600902" cy="307656"/>
                </a:xfrm>
                <a:prstGeom prst="rect">
                  <a:avLst/>
                </a:prstGeom>
                <a:blipFill>
                  <a:blip r:embed="rId7"/>
                  <a:stretch>
                    <a:fillRect l="-16304" t="-69091" r="-76087" b="-15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2397051" y="3758336"/>
                  <a:ext cx="805060" cy="307656"/>
                </a:xfrm>
                <a:prstGeom prst="rect">
                  <a:avLst/>
                </a:prstGeom>
                <a:noFill/>
              </p:spPr>
              <p:txBody>
                <a:bodyPr wrap="none" lIns="0" tIns="0" rIns="0" bIns="0" rtlCol="0">
                  <a:spAutoFit/>
                </a:bodyPr>
                <a:lstStyle/>
                <a:p>
                  <a14:m>
                    <m:oMath xmlns:m="http://schemas.openxmlformats.org/officeDocument/2006/math">
                      <m:r>
                        <a:rPr lang="en-US" sz="1800" b="0" i="1" smtClean="0">
                          <a:latin typeface="Cambria Math" panose="02040503050406030204" pitchFamily="18" charset="0"/>
                        </a:rPr>
                        <m:t>4</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𝐷</m:t>
                          </m:r>
                        </m:e>
                        <m:sub>
                          <m:f>
                            <m:fPr>
                              <m:type m:val="lin"/>
                              <m:ctrlPr>
                                <a:rPr lang="en-US" sz="1800" i="1">
                                  <a:latin typeface="Cambria Math" panose="02040503050406030204" pitchFamily="18" charset="0"/>
                                </a:rPr>
                              </m:ctrlPr>
                            </m:fPr>
                            <m:num>
                              <m:r>
                                <a:rPr lang="en-US" sz="1800" b="0" i="1" smtClean="0">
                                  <a:latin typeface="Cambria Math" panose="02040503050406030204" pitchFamily="18" charset="0"/>
                                </a:rPr>
                                <m:t>5</m:t>
                              </m:r>
                            </m:num>
                            <m:den>
                              <m:r>
                                <a:rPr lang="en-US" sz="1800" i="1">
                                  <a:latin typeface="Cambria Math" panose="02040503050406030204" pitchFamily="18" charset="0"/>
                                </a:rPr>
                                <m:t>2</m:t>
                              </m:r>
                            </m:den>
                          </m:f>
                        </m:sub>
                      </m:sSub>
                    </m:oMath>
                  </a14:m>
                  <a:r>
                    <a:rPr lang="en-US" sz="1800" dirty="0"/>
                    <a:t> </a:t>
                  </a:r>
                </a:p>
              </p:txBody>
            </p:sp>
          </mc:Choice>
          <mc:Fallback xmlns="">
            <p:sp>
              <p:nvSpPr>
                <p:cNvPr id="75" name="TextBox 74"/>
                <p:cNvSpPr txBox="1">
                  <a:spLocks noRot="1" noChangeAspect="1" noMove="1" noResize="1" noEditPoints="1" noAdjustHandles="1" noChangeArrowheads="1" noChangeShapeType="1" noTextEdit="1"/>
                </p:cNvSpPr>
                <p:nvPr/>
              </p:nvSpPr>
              <p:spPr>
                <a:xfrm>
                  <a:off x="2397051" y="3758336"/>
                  <a:ext cx="805060" cy="307656"/>
                </a:xfrm>
                <a:prstGeom prst="rect">
                  <a:avLst/>
                </a:prstGeom>
                <a:blipFill>
                  <a:blip r:embed="rId8"/>
                  <a:stretch>
                    <a:fillRect l="-4065" t="-70909" r="-41463" b="-14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2214380" y="4038145"/>
                  <a:ext cx="1170404" cy="288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r>
                              <a:rPr lang="en-US" sz="1800" b="0" i="1" smtClean="0">
                                <a:latin typeface="Cambria Math" panose="02040503050406030204" pitchFamily="18" charset="0"/>
                              </a:rPr>
                              <m:t>390</m:t>
                            </m:r>
                            <m:r>
                              <a:rPr lang="en-US" sz="1800" b="0" i="1" smtClean="0">
                                <a:latin typeface="Cambria Math" panose="02040503050406030204" pitchFamily="18" charset="0"/>
                              </a:rPr>
                              <m:t>𝑚𝑠</m:t>
                            </m:r>
                          </m:e>
                        </m:d>
                      </m:oMath>
                    </m:oMathPara>
                  </a14:m>
                  <a:endParaRPr lang="en-US" sz="1800" dirty="0"/>
                </a:p>
              </p:txBody>
            </p:sp>
          </mc:Choice>
          <mc:Fallback xmlns="">
            <p:sp>
              <p:nvSpPr>
                <p:cNvPr id="76" name="TextBox 75"/>
                <p:cNvSpPr txBox="1">
                  <a:spLocks noRot="1" noChangeAspect="1" noMove="1" noResize="1" noEditPoints="1" noAdjustHandles="1" noChangeArrowheads="1" noChangeShapeType="1" noTextEdit="1"/>
                </p:cNvSpPr>
                <p:nvPr/>
              </p:nvSpPr>
              <p:spPr>
                <a:xfrm>
                  <a:off x="2214380" y="4038145"/>
                  <a:ext cx="1170404" cy="288804"/>
                </a:xfrm>
                <a:prstGeom prst="rect">
                  <a:avLst/>
                </a:prstGeom>
                <a:blipFill>
                  <a:blip r:embed="rId9"/>
                  <a:stretch>
                    <a:fillRect/>
                  </a:stretch>
                </a:blipFill>
              </p:spPr>
              <p:txBody>
                <a:bodyPr/>
                <a:lstStyle/>
                <a:p>
                  <a:r>
                    <a:rPr lang="en-US">
                      <a:noFill/>
                    </a:rPr>
                    <a:t> </a:t>
                  </a:r>
                </a:p>
              </p:txBody>
            </p:sp>
          </mc:Fallback>
        </mc:AlternateContent>
        <p:cxnSp>
          <p:nvCxnSpPr>
            <p:cNvPr id="77" name="Straight Arrow Connector 76"/>
            <p:cNvCxnSpPr>
              <a:cxnSpLocks/>
            </p:cNvCxnSpPr>
            <p:nvPr/>
          </p:nvCxnSpPr>
          <p:spPr>
            <a:xfrm flipV="1">
              <a:off x="769343" y="4148838"/>
              <a:ext cx="0" cy="2009000"/>
            </a:xfrm>
            <a:prstGeom prst="straightConnector1">
              <a:avLst/>
            </a:prstGeom>
            <a:ln w="57150">
              <a:solidFill>
                <a:srgbClr val="7E2F8E"/>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p:cNvCxnSpPr>
            <p:nvPr/>
          </p:nvCxnSpPr>
          <p:spPr>
            <a:xfrm flipV="1">
              <a:off x="995273" y="5019406"/>
              <a:ext cx="732577" cy="121790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p:cNvSpPr txBox="1"/>
                <p:nvPr/>
              </p:nvSpPr>
              <p:spPr>
                <a:xfrm>
                  <a:off x="1273786" y="5595470"/>
                  <a:ext cx="679994" cy="246221"/>
                </a:xfrm>
                <a:prstGeom prst="rect">
                  <a:avLst/>
                </a:prstGeom>
                <a:solidFill>
                  <a:schemeClr val="bg1">
                    <a:alpha val="59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674</m:t>
                        </m:r>
                        <m:r>
                          <a:rPr lang="en-US" sz="1600" b="0" i="1" smtClean="0">
                            <a:latin typeface="Cambria Math" panose="02040503050406030204" pitchFamily="18" charset="0"/>
                          </a:rPr>
                          <m:t>𝑛𝑚</m:t>
                        </m:r>
                      </m:oMath>
                    </m:oMathPara>
                  </a14:m>
                  <a:endParaRPr lang="en-US" sz="1600" dirty="0"/>
                </a:p>
              </p:txBody>
            </p:sp>
          </mc:Choice>
          <mc:Fallback xmlns="">
            <p:sp>
              <p:nvSpPr>
                <p:cNvPr id="79" name="TextBox 78"/>
                <p:cNvSpPr txBox="1">
                  <a:spLocks noRot="1" noChangeAspect="1" noMove="1" noResize="1" noEditPoints="1" noAdjustHandles="1" noChangeArrowheads="1" noChangeShapeType="1" noTextEdit="1"/>
                </p:cNvSpPr>
                <p:nvPr/>
              </p:nvSpPr>
              <p:spPr>
                <a:xfrm>
                  <a:off x="1273786" y="5595470"/>
                  <a:ext cx="679994" cy="246221"/>
                </a:xfrm>
                <a:prstGeom prst="rect">
                  <a:avLst/>
                </a:prstGeom>
                <a:blipFill>
                  <a:blip r:embed="rId10"/>
                  <a:stretch>
                    <a:fillRect l="-15385" r="-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395898" y="5131700"/>
                  <a:ext cx="679994" cy="246221"/>
                </a:xfrm>
                <a:prstGeom prst="rect">
                  <a:avLst/>
                </a:prstGeom>
                <a:solidFill>
                  <a:schemeClr val="bg1">
                    <a:alpha val="59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422</m:t>
                        </m:r>
                        <m:r>
                          <a:rPr lang="en-US" sz="1600" b="0" i="1" smtClean="0">
                            <a:latin typeface="Cambria Math" panose="02040503050406030204" pitchFamily="18" charset="0"/>
                          </a:rPr>
                          <m:t>𝑛𝑚</m:t>
                        </m:r>
                      </m:oMath>
                    </m:oMathPara>
                  </a14:m>
                  <a:endParaRPr lang="en-US" sz="1600" dirty="0"/>
                </a:p>
              </p:txBody>
            </p:sp>
          </mc:Choice>
          <mc:Fallback xmlns="">
            <p:sp>
              <p:nvSpPr>
                <p:cNvPr id="251" name="TextBox 250"/>
                <p:cNvSpPr txBox="1">
                  <a:spLocks noRot="1" noChangeAspect="1" noMove="1" noResize="1" noEditPoints="1" noAdjustHandles="1" noChangeArrowheads="1" noChangeShapeType="1" noTextEdit="1"/>
                </p:cNvSpPr>
                <p:nvPr/>
              </p:nvSpPr>
              <p:spPr>
                <a:xfrm>
                  <a:off x="395898" y="5131700"/>
                  <a:ext cx="679994" cy="246221"/>
                </a:xfrm>
                <a:prstGeom prst="rect">
                  <a:avLst/>
                </a:prstGeom>
                <a:blipFill>
                  <a:blip r:embed="rId39"/>
                  <a:stretch>
                    <a:fillRect l="-7207" r="-2703" b="-5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9513138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500"/>
                                        <p:tgtEl>
                                          <p:spTgt spid="61"/>
                                        </p:tgtEl>
                                      </p:cBhvr>
                                    </p:animEffect>
                                  </p:childTnLst>
                                </p:cTn>
                              </p:par>
                              <p:par>
                                <p:cTn id="26" presetID="10" presetClass="entr" presetSubtype="0" fill="hold"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grpId="2" nodeType="clickEffect">
                                  <p:stCondLst>
                                    <p:cond delay="0"/>
                                  </p:stCondLst>
                                  <p:childTnLst>
                                    <p:animMotion origin="layout" path="M 0 0 L -0.08496 0.18554 " pathEditMode="relative" ptsTypes="AA">
                                      <p:cBhvr>
                                        <p:cTn id="32" dur="2000" fill="hold"/>
                                        <p:tgtEl>
                                          <p:spTgt spid="6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60" grpId="1" animBg="1"/>
      <p:bldP spid="60" grpId="2" animBg="1"/>
      <p:bldP spid="6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xfrm>
            <a:off x="-106017" y="139514"/>
            <a:ext cx="13004800" cy="5477933"/>
          </a:xfrm>
          <a:prstGeom prst="rect">
            <a:avLst/>
          </a:prstGeom>
        </p:spPr>
        <p:txBody>
          <a:bodyPr>
            <a:normAutofit/>
          </a:bodyPr>
          <a:lstStyle/>
          <a:p>
            <a:r>
              <a:rPr dirty="0"/>
              <a:t>Thank You</a:t>
            </a:r>
            <a:br>
              <a:rPr lang="en-US" dirty="0"/>
            </a:br>
            <a:r>
              <a:rPr lang="en-US" dirty="0"/>
              <a:t>Ion trappers</a:t>
            </a:r>
            <a:br>
              <a:rPr lang="en-US" dirty="0"/>
            </a:br>
            <a:endParaRPr dirty="0"/>
          </a:p>
        </p:txBody>
      </p:sp>
      <p:sp>
        <p:nvSpPr>
          <p:cNvPr id="2" name="TextBox 1"/>
          <p:cNvSpPr txBox="1"/>
          <p:nvPr/>
        </p:nvSpPr>
        <p:spPr>
          <a:xfrm>
            <a:off x="622852" y="4900985"/>
            <a:ext cx="1134386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Roee, Nitzan, </a:t>
            </a:r>
            <a:r>
              <a:rPr lang="en-US" dirty="0" err="1"/>
              <a:t>Ravid</a:t>
            </a:r>
            <a:r>
              <a:rPr lang="en-US" dirty="0"/>
              <a:t>, Ruti, Tom, Yotam, Meirav, Lee, Jonathan, David, Haim, Sapir</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512253" y="2396037"/>
            <a:ext cx="9491968" cy="5517040"/>
            <a:chOff x="2512253" y="2396037"/>
            <a:chExt cx="9491968" cy="5517040"/>
          </a:xfrm>
        </p:grpSpPr>
        <p:grpSp>
          <p:nvGrpSpPr>
            <p:cNvPr id="6" name="Group 5"/>
            <p:cNvGrpSpPr/>
            <p:nvPr/>
          </p:nvGrpSpPr>
          <p:grpSpPr>
            <a:xfrm>
              <a:off x="7681469" y="2396037"/>
              <a:ext cx="4322752" cy="5208537"/>
              <a:chOff x="241300" y="4083050"/>
              <a:chExt cx="4381500" cy="4842669"/>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68840" b="28018"/>
              <a:stretch/>
            </p:blipFill>
            <p:spPr>
              <a:xfrm>
                <a:off x="241300" y="4083050"/>
                <a:ext cx="4381500" cy="4842669"/>
              </a:xfrm>
              <a:prstGeom prst="rect">
                <a:avLst/>
              </a:prstGeom>
            </p:spPr>
          </p:pic>
          <p:pic>
            <p:nvPicPr>
              <p:cNvPr id="8" name="Picture 7"/>
              <p:cNvPicPr>
                <a:picLocks noChangeAspect="1"/>
              </p:cNvPicPr>
              <p:nvPr/>
            </p:nvPicPr>
            <p:blipFill rotWithShape="1">
              <a:blip r:embed="rId3"/>
              <a:srcRect r="-100"/>
              <a:stretch/>
            </p:blipFill>
            <p:spPr>
              <a:xfrm>
                <a:off x="3207070" y="4608512"/>
                <a:ext cx="1172355" cy="1187014"/>
              </a:xfrm>
              <a:prstGeom prst="rect">
                <a:avLst/>
              </a:prstGeom>
            </p:spPr>
          </p:pic>
        </p:grpSp>
        <p:grpSp>
          <p:nvGrpSpPr>
            <p:cNvPr id="13" name="Group 12"/>
            <p:cNvGrpSpPr/>
            <p:nvPr/>
          </p:nvGrpSpPr>
          <p:grpSpPr>
            <a:xfrm>
              <a:off x="2512253" y="2662358"/>
              <a:ext cx="5348069" cy="5250719"/>
              <a:chOff x="353799" y="4388525"/>
              <a:chExt cx="3843765" cy="4147768"/>
            </a:xfrm>
          </p:grpSpPr>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r="58974" b="16332"/>
              <a:stretch/>
            </p:blipFill>
            <p:spPr>
              <a:xfrm>
                <a:off x="353799" y="4388525"/>
                <a:ext cx="3843765" cy="3761185"/>
              </a:xfrm>
              <a:prstGeom prst="rect">
                <a:avLst/>
              </a:prstGeom>
            </p:spPr>
          </p:pic>
          <p:sp>
            <p:nvSpPr>
              <p:cNvPr id="15" name="TextBox 14"/>
              <p:cNvSpPr txBox="1"/>
              <p:nvPr/>
            </p:nvSpPr>
            <p:spPr>
              <a:xfrm>
                <a:off x="477205" y="8173495"/>
                <a:ext cx="3495352" cy="3627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t>SS    DS    SD     DD</a:t>
                </a:r>
                <a:endParaRPr kumimoji="0" lang="en-US" sz="2000" b="0" i="0" u="none" strike="noStrike" cap="none" spc="0" normalizeH="0" baseline="0" dirty="0">
                  <a:ln>
                    <a:noFill/>
                  </a:ln>
                  <a:solidFill>
                    <a:srgbClr val="000000"/>
                  </a:solidFill>
                  <a:effectLst/>
                  <a:uFillTx/>
                  <a:sym typeface="Helvetica Light"/>
                </a:endParaRPr>
              </a:p>
            </p:txBody>
          </p:sp>
        </p:grpSp>
        <p:sp>
          <p:nvSpPr>
            <p:cNvPr id="17" name="Rectangle 16"/>
            <p:cNvSpPr/>
            <p:nvPr/>
          </p:nvSpPr>
          <p:spPr>
            <a:xfrm>
              <a:off x="11132164" y="3075508"/>
              <a:ext cx="560999" cy="10874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chemeClr val="tx1"/>
                  </a:solidFill>
                  <a:effectLst/>
                  <a:uFillTx/>
                  <a:sym typeface="Helvetica Light"/>
                </a:rPr>
                <a:t>SS</a:t>
              </a:r>
            </a:p>
            <a:p>
              <a:pPr marL="0" marR="0" indent="0" algn="ctr" defTabSz="584200" rtl="0" fontAlgn="auto" latinLnBrk="0" hangingPunct="0">
                <a:lnSpc>
                  <a:spcPct val="100000"/>
                </a:lnSpc>
                <a:spcBef>
                  <a:spcPts val="0"/>
                </a:spcBef>
                <a:spcAft>
                  <a:spcPts val="0"/>
                </a:spcAft>
                <a:buClrTx/>
                <a:buSzTx/>
                <a:buFontTx/>
                <a:buNone/>
                <a:tabLst/>
              </a:pPr>
              <a:r>
                <a:rPr lang="en-US" sz="1600" dirty="0">
                  <a:solidFill>
                    <a:schemeClr val="tx1"/>
                  </a:solidFill>
                </a:rPr>
                <a:t>DS</a:t>
              </a:r>
            </a:p>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chemeClr val="tx1"/>
                  </a:solidFill>
                  <a:effectLst/>
                  <a:uFillTx/>
                  <a:sym typeface="Helvetica Light"/>
                </a:rPr>
                <a:t>SD</a:t>
              </a:r>
            </a:p>
            <a:p>
              <a:pPr marL="0" marR="0" indent="0" algn="ctr" defTabSz="584200" rtl="0" fontAlgn="auto" latinLnBrk="0" hangingPunct="0">
                <a:lnSpc>
                  <a:spcPct val="100000"/>
                </a:lnSpc>
                <a:spcBef>
                  <a:spcPts val="0"/>
                </a:spcBef>
                <a:spcAft>
                  <a:spcPts val="0"/>
                </a:spcAft>
                <a:buClrTx/>
                <a:buSzTx/>
                <a:buFontTx/>
                <a:buNone/>
                <a:tabLst/>
              </a:pPr>
              <a:r>
                <a:rPr lang="en-US" sz="1600" dirty="0">
                  <a:solidFill>
                    <a:schemeClr val="tx1"/>
                  </a:solidFill>
                </a:rPr>
                <a:t>DD</a:t>
              </a:r>
              <a:endParaRPr kumimoji="0" lang="en-US" sz="1600" b="0" i="0" u="none" strike="noStrike" cap="none" spc="0" normalizeH="0" baseline="0" dirty="0">
                <a:ln>
                  <a:noFill/>
                </a:ln>
                <a:solidFill>
                  <a:schemeClr val="tx1"/>
                </a:solidFill>
                <a:effectLst/>
                <a:uFillTx/>
                <a:sym typeface="Helvetica Light"/>
              </a:endParaRPr>
            </a:p>
          </p:txBody>
        </p:sp>
      </p:grpSp>
      <p:sp>
        <p:nvSpPr>
          <p:cNvPr id="19" name="TextBox 18"/>
          <p:cNvSpPr txBox="1"/>
          <p:nvPr/>
        </p:nvSpPr>
        <p:spPr>
          <a:xfrm>
            <a:off x="5398477" y="1923894"/>
            <a:ext cx="369864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1</a:t>
            </a:r>
            <a:r>
              <a:rPr kumimoji="0" lang="en-US" sz="3600" b="0" i="0" u="none" strike="noStrike" cap="none" spc="0" normalizeH="0" baseline="30000" dirty="0">
                <a:ln>
                  <a:noFill/>
                </a:ln>
                <a:solidFill>
                  <a:srgbClr val="000000"/>
                </a:solidFill>
                <a:effectLst/>
                <a:uFillTx/>
                <a:latin typeface="+mn-lt"/>
                <a:ea typeface="+mn-ea"/>
                <a:cs typeface="+mn-cs"/>
                <a:sym typeface="Helvetica Light"/>
              </a:rPr>
              <a:t>st</a:t>
            </a:r>
            <a:r>
              <a:rPr kumimoji="0" lang="en-US" sz="3600" b="0" i="0" u="none" strike="noStrike" cap="none" spc="0" normalizeH="0" baseline="0" dirty="0">
                <a:ln>
                  <a:noFill/>
                </a:ln>
                <a:solidFill>
                  <a:srgbClr val="000000"/>
                </a:solidFill>
                <a:effectLst/>
                <a:uFillTx/>
                <a:latin typeface="+mn-lt"/>
                <a:ea typeface="+mn-ea"/>
                <a:cs typeface="+mn-cs"/>
                <a:sym typeface="Helvetica Light"/>
              </a:rPr>
              <a:t> part</a:t>
            </a:r>
          </a:p>
        </p:txBody>
      </p:sp>
      <p:grpSp>
        <p:nvGrpSpPr>
          <p:cNvPr id="16" name="Group 15"/>
          <p:cNvGrpSpPr/>
          <p:nvPr/>
        </p:nvGrpSpPr>
        <p:grpSpPr>
          <a:xfrm>
            <a:off x="3755165" y="1884144"/>
            <a:ext cx="5609842" cy="6217470"/>
            <a:chOff x="1667259" y="1891570"/>
            <a:chExt cx="5609842" cy="6217470"/>
          </a:xfrm>
        </p:grpSpPr>
        <p:sp>
          <p:nvSpPr>
            <p:cNvPr id="9" name="TextBox 8"/>
            <p:cNvSpPr txBox="1"/>
            <p:nvPr/>
          </p:nvSpPr>
          <p:spPr>
            <a:xfrm>
              <a:off x="1667259" y="4085793"/>
              <a:ext cx="410369" cy="18290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Population </a:t>
              </a:r>
              <a:r>
                <a:rPr lang="en-US" sz="2000" dirty="0"/>
                <a:t>in S</a:t>
              </a:r>
              <a:endParaRPr kumimoji="0" lang="en-US" sz="2000" b="0" i="0" u="none" strike="noStrike" cap="none" spc="0" normalizeH="0" baseline="0" dirty="0">
                <a:ln>
                  <a:noFill/>
                </a:ln>
                <a:solidFill>
                  <a:srgbClr val="000000"/>
                </a:solidFill>
                <a:effectLst/>
                <a:uFillTx/>
                <a:latin typeface="+mn-lt"/>
                <a:ea typeface="+mn-ea"/>
                <a:cs typeface="+mn-cs"/>
                <a:sym typeface="Helvetica Light"/>
              </a:endParaRPr>
            </a:p>
          </p:txBody>
        </p:sp>
        <p:grpSp>
          <p:nvGrpSpPr>
            <p:cNvPr id="12" name="Group 11"/>
            <p:cNvGrpSpPr/>
            <p:nvPr/>
          </p:nvGrpSpPr>
          <p:grpSpPr>
            <a:xfrm>
              <a:off x="2753451" y="1891570"/>
              <a:ext cx="4523650" cy="6217470"/>
              <a:chOff x="2077630" y="2024163"/>
              <a:chExt cx="4523650" cy="6217470"/>
            </a:xfrm>
          </p:grpSpPr>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5233" r="55186" b="4372"/>
              <a:stretch/>
            </p:blipFill>
            <p:spPr>
              <a:xfrm>
                <a:off x="2077630" y="2024163"/>
                <a:ext cx="4523650" cy="5936915"/>
              </a:xfrm>
              <a:prstGeom prst="rect">
                <a:avLst/>
              </a:prstGeom>
            </p:spPr>
          </p:pic>
          <p:sp>
            <p:nvSpPr>
              <p:cNvPr id="10" name="TextBox 9"/>
              <p:cNvSpPr txBox="1"/>
              <p:nvPr/>
            </p:nvSpPr>
            <p:spPr>
              <a:xfrm>
                <a:off x="4025571" y="7831264"/>
                <a:ext cx="83035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Phase</a:t>
                </a:r>
              </a:p>
            </p:txBody>
          </p:sp>
        </p:grpSp>
      </p:grpSp>
    </p:spTree>
    <p:extLst>
      <p:ext uri="{BB962C8B-B14F-4D97-AF65-F5344CB8AC3E}">
        <p14:creationId xmlns:p14="http://schemas.microsoft.com/office/powerpoint/2010/main" val="28800839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9872" t="6300" r="17564" b="5859"/>
          <a:stretch/>
        </p:blipFill>
        <p:spPr>
          <a:xfrm>
            <a:off x="895721" y="4864100"/>
            <a:ext cx="4207723" cy="3886200"/>
          </a:xfrm>
          <a:prstGeom prst="rect">
            <a:avLst/>
          </a:prstGeom>
        </p:spPr>
      </p:pic>
      <mc:AlternateContent xmlns:mc="http://schemas.openxmlformats.org/markup-compatibility/2006" xmlns:a14="http://schemas.microsoft.com/office/drawing/2010/main">
        <mc:Choice Requires="a14">
          <p:sp>
            <p:nvSpPr>
              <p:cNvPr id="4" name="Text Placeholder 3"/>
              <p:cNvSpPr>
                <a:spLocks noGrp="1"/>
              </p:cNvSpPr>
              <p:nvPr>
                <p:ph type="body" sz="half" idx="1"/>
              </p:nvPr>
            </p:nvSpPr>
            <p:spPr>
              <a:xfrm>
                <a:off x="342900" y="1797049"/>
                <a:ext cx="12278818" cy="2542721"/>
              </a:xfrm>
            </p:spPr>
            <p:txBody>
              <a:bodyPr anchor="t" anchorCtr="0">
                <a:normAutofit/>
              </a:bodyPr>
              <a:lstStyle/>
              <a:p>
                <a:pPr marL="0" indent="0">
                  <a:buNone/>
                </a:pPr>
                <a:r>
                  <a:rPr lang="en-US" dirty="0"/>
                  <a:t>Experiment sequence:</a:t>
                </a:r>
              </a:p>
              <a:p>
                <a:pPr marL="0" indent="0">
                  <a:buNone/>
                </a:pPr>
                <a:r>
                  <a:rPr lang="en-US" dirty="0"/>
                  <a:t>MS gate, Hadamard on 1st ion (change to X basis) , Hide the 2</a:t>
                </a:r>
                <a:r>
                  <a:rPr lang="en-US" baseline="30000" dirty="0"/>
                  <a:t>nd</a:t>
                </a:r>
                <a:r>
                  <a:rPr lang="en-US" dirty="0"/>
                  <a:t> , Measure.</a:t>
                </a:r>
              </a:p>
              <a:p>
                <a:pPr marL="0" indent="0">
                  <a:buNone/>
                </a:pPr>
                <a:r>
                  <a:rPr lang="en-US" dirty="0"/>
                  <a:t>Unhide,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𝜑</m:t>
                    </m:r>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m:t>
                    </m:r>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2</m:t>
                    </m:r>
                  </m:oMath>
                </a14:m>
                <a:r>
                  <a:rPr lang="en-US" dirty="0"/>
                  <a:t> according to result, measure (200 Reps*10exp)</a:t>
                </a:r>
              </a:p>
              <a:p>
                <a:pPr marL="0" indent="0">
                  <a:buNone/>
                </a:pPr>
                <a:endParaRPr lang="en-US" dirty="0"/>
              </a:p>
            </p:txBody>
          </p:sp>
        </mc:Choice>
        <mc:Fallback xmlns="">
          <p:sp>
            <p:nvSpPr>
              <p:cNvPr id="4" name="Text Placeholder 3"/>
              <p:cNvSpPr>
                <a:spLocks noGrp="1" noRot="1" noChangeAspect="1" noMove="1" noResize="1" noEditPoints="1" noAdjustHandles="1" noChangeArrowheads="1" noChangeShapeType="1" noTextEdit="1"/>
              </p:cNvSpPr>
              <p:nvPr>
                <p:ph type="body" sz="half" idx="1"/>
              </p:nvPr>
            </p:nvSpPr>
            <p:spPr>
              <a:xfrm>
                <a:off x="342900" y="1797049"/>
                <a:ext cx="12278818" cy="2542721"/>
              </a:xfrm>
              <a:blipFill>
                <a:blip r:embed="rId4"/>
                <a:stretch>
                  <a:fillRect l="-1341" t="-2398"/>
                </a:stretch>
              </a:blipFill>
            </p:spPr>
            <p:txBody>
              <a:bodyPr/>
              <a:lstStyle/>
              <a:p>
                <a:r>
                  <a:rPr lang="en-US">
                    <a:noFill/>
                  </a:rPr>
                  <a:t> </a:t>
                </a:r>
              </a:p>
            </p:txBody>
          </p:sp>
        </mc:Fallback>
      </mc:AlternateContent>
      <p:sp>
        <p:nvSpPr>
          <p:cNvPr id="6" name="Shape 154"/>
          <p:cNvSpPr txBox="1">
            <a:spLocks/>
          </p:cNvSpPr>
          <p:nvPr/>
        </p:nvSpPr>
        <p:spPr>
          <a:xfrm>
            <a:off x="1041400" y="-5461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a:t>Preliminary Results</a:t>
            </a:r>
            <a:endParaRPr lang="en-US" dirty="0"/>
          </a:p>
        </p:txBody>
      </p:sp>
      <p:sp>
        <p:nvSpPr>
          <p:cNvPr id="7" name="Shape 155"/>
          <p:cNvSpPr txBox="1">
            <a:spLocks/>
          </p:cNvSpPr>
          <p:nvPr/>
        </p:nvSpPr>
        <p:spPr>
          <a:xfrm>
            <a:off x="3835400" y="1079500"/>
            <a:ext cx="6565900" cy="6858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chorCtr="0">
            <a:noAutofit/>
          </a:bodyPr>
          <a:lstStyle>
            <a:lvl1pPr marL="342900" marR="0" indent="-342900" algn="l" defTabSz="584200" rtl="0" latinLnBrk="0">
              <a:lnSpc>
                <a:spcPct val="100000"/>
              </a:lnSpc>
              <a:spcBef>
                <a:spcPts val="3200"/>
              </a:spcBef>
              <a:spcAft>
                <a:spcPts val="0"/>
              </a:spcAft>
              <a:buClrTx/>
              <a:buSzPct val="75000"/>
              <a:buFontTx/>
              <a:buChar char="•"/>
              <a:tabLst/>
              <a:defRPr sz="2800" b="0" i="0" u="none" strike="noStrike" cap="none" spc="0" baseline="0">
                <a:ln>
                  <a:noFill/>
                </a:ln>
                <a:solidFill>
                  <a:srgbClr val="000000"/>
                </a:solidFill>
                <a:uFillTx/>
                <a:latin typeface="+mn-lt"/>
                <a:ea typeface="+mn-ea"/>
                <a:cs typeface="+mn-cs"/>
                <a:sym typeface="Helvetica Light"/>
              </a:defRPr>
            </a:lvl1pPr>
            <a:lvl2pPr marL="685800" marR="0" indent="-342900" algn="l" defTabSz="584200" rtl="0" latinLnBrk="0">
              <a:lnSpc>
                <a:spcPct val="100000"/>
              </a:lnSpc>
              <a:spcBef>
                <a:spcPts val="3200"/>
              </a:spcBef>
              <a:spcAft>
                <a:spcPts val="0"/>
              </a:spcAft>
              <a:buClrTx/>
              <a:buSzPct val="75000"/>
              <a:buFontTx/>
              <a:buChar char="•"/>
              <a:tabLst/>
              <a:defRPr sz="2800" b="0" i="0" u="none" strike="noStrike" cap="none" spc="0" baseline="0">
                <a:ln>
                  <a:noFill/>
                </a:ln>
                <a:solidFill>
                  <a:srgbClr val="000000"/>
                </a:solidFill>
                <a:uFillTx/>
                <a:latin typeface="+mn-lt"/>
                <a:ea typeface="+mn-ea"/>
                <a:cs typeface="+mn-cs"/>
                <a:sym typeface="Helvetica Light"/>
              </a:defRPr>
            </a:lvl2pPr>
            <a:lvl3pPr marL="1028700" marR="0" indent="-342900" algn="l" defTabSz="584200" rtl="0" latinLnBrk="0">
              <a:lnSpc>
                <a:spcPct val="100000"/>
              </a:lnSpc>
              <a:spcBef>
                <a:spcPts val="3200"/>
              </a:spcBef>
              <a:spcAft>
                <a:spcPts val="0"/>
              </a:spcAft>
              <a:buClrTx/>
              <a:buSzPct val="75000"/>
              <a:buFontTx/>
              <a:buChar char="•"/>
              <a:tabLst/>
              <a:defRPr sz="2800" b="0" i="0" u="none" strike="noStrike" cap="none" spc="0" baseline="0">
                <a:ln>
                  <a:noFill/>
                </a:ln>
                <a:solidFill>
                  <a:srgbClr val="000000"/>
                </a:solidFill>
                <a:uFillTx/>
                <a:latin typeface="+mn-lt"/>
                <a:ea typeface="+mn-ea"/>
                <a:cs typeface="+mn-cs"/>
                <a:sym typeface="Helvetica Light"/>
              </a:defRPr>
            </a:lvl3pPr>
            <a:lvl4pPr marL="1371600" marR="0" indent="-342900" algn="l" defTabSz="584200" rtl="0" latinLnBrk="0">
              <a:lnSpc>
                <a:spcPct val="100000"/>
              </a:lnSpc>
              <a:spcBef>
                <a:spcPts val="3200"/>
              </a:spcBef>
              <a:spcAft>
                <a:spcPts val="0"/>
              </a:spcAft>
              <a:buClrTx/>
              <a:buSzPct val="75000"/>
              <a:buFontTx/>
              <a:buChar char="•"/>
              <a:tabLst/>
              <a:defRPr sz="2800" b="0" i="0" u="none" strike="noStrike" cap="none" spc="0" baseline="0">
                <a:ln>
                  <a:noFill/>
                </a:ln>
                <a:solidFill>
                  <a:srgbClr val="000000"/>
                </a:solidFill>
                <a:uFillTx/>
                <a:latin typeface="+mn-lt"/>
                <a:ea typeface="+mn-ea"/>
                <a:cs typeface="+mn-cs"/>
                <a:sym typeface="Helvetica Light"/>
              </a:defRPr>
            </a:lvl4pPr>
            <a:lvl5pPr marL="1714500" marR="0" indent="-342900" algn="l" defTabSz="584200" rtl="0" latinLnBrk="0">
              <a:lnSpc>
                <a:spcPct val="100000"/>
              </a:lnSpc>
              <a:spcBef>
                <a:spcPts val="3200"/>
              </a:spcBef>
              <a:spcAft>
                <a:spcPts val="0"/>
              </a:spcAft>
              <a:buClrTx/>
              <a:buSzPct val="75000"/>
              <a:buFontTx/>
              <a:buChar char="•"/>
              <a:tabLst/>
              <a:defRPr sz="28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indent="0" algn="ctr" hangingPunct="1">
              <a:buFontTx/>
              <a:buNone/>
            </a:pPr>
            <a:r>
              <a:rPr lang="en-US" sz="4000" b="1" dirty="0"/>
              <a:t>2 Ions + Entangling gate</a:t>
            </a:r>
          </a:p>
        </p:txBody>
      </p:sp>
      <p:sp>
        <p:nvSpPr>
          <p:cNvPr id="12" name="TextBox 11"/>
          <p:cNvSpPr txBox="1"/>
          <p:nvPr/>
        </p:nvSpPr>
        <p:spPr>
          <a:xfrm>
            <a:off x="131866" y="6315522"/>
            <a:ext cx="1124178" cy="4183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Population</a:t>
            </a:r>
          </a:p>
        </p:txBody>
      </p:sp>
      <p:sp>
        <p:nvSpPr>
          <p:cNvPr id="11" name="TextBox 10"/>
          <p:cNvSpPr txBox="1"/>
          <p:nvPr/>
        </p:nvSpPr>
        <p:spPr>
          <a:xfrm>
            <a:off x="2698839" y="8961864"/>
            <a:ext cx="709287" cy="4183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Phase</a:t>
            </a:r>
          </a:p>
        </p:txBody>
      </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8112" b="7322"/>
          <a:stretch/>
        </p:blipFill>
        <p:spPr>
          <a:xfrm>
            <a:off x="960870" y="4539417"/>
            <a:ext cx="4522560" cy="4455887"/>
          </a:xfrm>
          <a:prstGeom prst="rect">
            <a:avLst/>
          </a:prstGeom>
        </p:spPr>
      </p:pic>
      <p:sp>
        <p:nvSpPr>
          <p:cNvPr id="23" name="TextBox 22"/>
          <p:cNvSpPr txBox="1"/>
          <p:nvPr/>
        </p:nvSpPr>
        <p:spPr>
          <a:xfrm>
            <a:off x="6882941" y="4965319"/>
            <a:ext cx="4463781" cy="3118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2800" dirty="0"/>
              <a:t>Why?</a:t>
            </a:r>
          </a:p>
          <a:p>
            <a:pPr algn="l"/>
            <a:endParaRPr lang="en-US" sz="2800" dirty="0"/>
          </a:p>
          <a:p>
            <a:pPr algn="l"/>
            <a:r>
              <a:rPr lang="en-US" sz="2800" dirty="0"/>
              <a:t>Fidelity issues:</a:t>
            </a:r>
          </a:p>
          <a:p>
            <a:pPr marL="0" marR="0" indent="0" algn="l"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sym typeface="Helvetica Light"/>
              </a:rPr>
              <a:t>- MS ~</a:t>
            </a:r>
            <a:r>
              <a:rPr kumimoji="0" lang="en-US" sz="2800" b="0" i="0" u="none" strike="noStrike" cap="none" spc="0" normalizeH="0" dirty="0">
                <a:ln>
                  <a:noFill/>
                </a:ln>
                <a:solidFill>
                  <a:srgbClr val="000000"/>
                </a:solidFill>
                <a:effectLst/>
                <a:uFillTx/>
                <a:sym typeface="Helvetica Light"/>
              </a:rPr>
              <a:t> 90% </a:t>
            </a:r>
          </a:p>
          <a:p>
            <a:pPr marR="0" algn="l" defTabSz="584200" rtl="0" fontAlgn="auto" latinLnBrk="0" hangingPunct="0">
              <a:lnSpc>
                <a:spcPct val="100000"/>
              </a:lnSpc>
              <a:spcBef>
                <a:spcPts val="0"/>
              </a:spcBef>
              <a:spcAft>
                <a:spcPts val="0"/>
              </a:spcAft>
              <a:buClrTx/>
              <a:buSzTx/>
              <a:tabLst/>
            </a:pPr>
            <a:r>
              <a:rPr lang="en-US" sz="2800" baseline="0" dirty="0"/>
              <a:t>- Hiding</a:t>
            </a:r>
            <a:r>
              <a:rPr lang="en-US" sz="2800" dirty="0"/>
              <a:t> + detection ~ 80%</a:t>
            </a:r>
          </a:p>
          <a:p>
            <a:pPr marR="0" algn="l" defTabSz="584200" rtl="0" fontAlgn="auto" latinLnBrk="0" hangingPunct="0">
              <a:lnSpc>
                <a:spcPct val="100000"/>
              </a:lnSpc>
              <a:spcBef>
                <a:spcPts val="0"/>
              </a:spcBef>
              <a:spcAft>
                <a:spcPts val="0"/>
              </a:spcAft>
              <a:buClrTx/>
              <a:buSzTx/>
              <a:tabLst/>
            </a:pPr>
            <a:endParaRPr lang="en-US" sz="2800" dirty="0"/>
          </a:p>
          <a:p>
            <a:pPr marR="0" algn="l" defTabSz="584200" rtl="0" fontAlgn="auto" latinLnBrk="0" hangingPunct="0">
              <a:lnSpc>
                <a:spcPct val="100000"/>
              </a:lnSpc>
              <a:spcBef>
                <a:spcPts val="0"/>
              </a:spcBef>
              <a:spcAft>
                <a:spcPts val="0"/>
              </a:spcAft>
              <a:buClrTx/>
              <a:buSzTx/>
              <a:tabLst/>
            </a:pPr>
            <a:r>
              <a:rPr lang="en-US" sz="2800" dirty="0"/>
              <a:t>Dephasing issues</a:t>
            </a:r>
          </a:p>
        </p:txBody>
      </p:sp>
      <p:grpSp>
        <p:nvGrpSpPr>
          <p:cNvPr id="21" name="Group 20"/>
          <p:cNvGrpSpPr/>
          <p:nvPr/>
        </p:nvGrpSpPr>
        <p:grpSpPr>
          <a:xfrm>
            <a:off x="3933800" y="4719978"/>
            <a:ext cx="1340479" cy="607667"/>
            <a:chOff x="8267293" y="4028803"/>
            <a:chExt cx="1417637" cy="596006"/>
          </a:xfrm>
        </p:grpSpPr>
        <p:cxnSp>
          <p:nvCxnSpPr>
            <p:cNvPr id="20" name="Straight Connector 19"/>
            <p:cNvCxnSpPr/>
            <p:nvPr/>
          </p:nvCxnSpPr>
          <p:spPr>
            <a:xfrm>
              <a:off x="8321017" y="4624809"/>
              <a:ext cx="1247775" cy="0"/>
            </a:xfrm>
            <a:prstGeom prst="line">
              <a:avLst/>
            </a:prstGeom>
            <a:noFill/>
            <a:ln w="15875" cap="flat">
              <a:solidFill>
                <a:srgbClr val="272727"/>
              </a:solidFill>
              <a:prstDash val="solid"/>
              <a:miter lim="400000"/>
            </a:ln>
            <a:effectLst/>
            <a:sp3d/>
          </p:spPr>
          <p:style>
            <a:lnRef idx="0">
              <a:scrgbClr r="0" g="0" b="0"/>
            </a:lnRef>
            <a:fillRef idx="0">
              <a:scrgbClr r="0" g="0" b="0"/>
            </a:fillRef>
            <a:effectRef idx="0">
              <a:scrgbClr r="0" g="0" b="0"/>
            </a:effectRef>
            <a:fontRef idx="none"/>
          </p:style>
        </p:cxnSp>
        <p:pic>
          <p:nvPicPr>
            <p:cNvPr id="5" name="Picture 4"/>
            <p:cNvPicPr>
              <a:picLocks noChangeAspect="1"/>
            </p:cNvPicPr>
            <p:nvPr/>
          </p:nvPicPr>
          <p:blipFill rotWithShape="1">
            <a:blip r:embed="rId6"/>
            <a:srcRect b="53911"/>
            <a:stretch/>
          </p:blipFill>
          <p:spPr>
            <a:xfrm>
              <a:off x="8267293" y="4028803"/>
              <a:ext cx="1417637" cy="591474"/>
            </a:xfrm>
            <a:prstGeom prst="rect">
              <a:avLst/>
            </a:prstGeom>
          </p:spPr>
        </p:pic>
      </p:grpSp>
    </p:spTree>
    <p:extLst>
      <p:ext uri="{BB962C8B-B14F-4D97-AF65-F5344CB8AC3E}">
        <p14:creationId xmlns:p14="http://schemas.microsoft.com/office/powerpoint/2010/main" val="3795465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6" name="TextBox 5"/>
              <p:cNvSpPr txBox="1"/>
              <p:nvPr/>
            </p:nvSpPr>
            <p:spPr>
              <a:xfrm>
                <a:off x="3772398" y="4530367"/>
                <a:ext cx="6339300" cy="27699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lgn="just"/>
                <a14:m>
                  <m:oMathPara xmlns:m="http://schemas.openxmlformats.org/officeDocument/2006/math">
                    <m:oMathParaPr>
                      <m:jc m:val="centerGroup"/>
                    </m:oMathParaPr>
                    <m:oMath xmlns:m="http://schemas.openxmlformats.org/officeDocument/2006/math">
                      <m:d>
                        <m:dPr>
                          <m:begChr m:val="|"/>
                          <m:endChr m:val="⟩"/>
                          <m:ctrlP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ctrlPr>
                        </m:dPr>
                        <m:e>
                          <m: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𝑆𝑆</m:t>
                          </m:r>
                        </m:e>
                      </m:d>
                      <m: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m:t>
                      </m:r>
                      <m:d>
                        <m:dPr>
                          <m:begChr m:val="|"/>
                          <m:endChr m:val="⟩"/>
                          <m:ctrlP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ctrlPr>
                        </m:dPr>
                        <m:e>
                          <m: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𝐷𝐷</m:t>
                          </m:r>
                        </m:e>
                      </m:d>
                    </m:oMath>
                  </m:oMathPara>
                </a14:m>
                <a:endParaRPr kumimoji="0" lang="en-US" sz="3600" b="0" i="1" u="none" strike="noStrike" cap="none" spc="0" normalizeH="0" baseline="0" dirty="0">
                  <a:ln>
                    <a:noFill/>
                  </a:ln>
                  <a:solidFill>
                    <a:srgbClr val="000000"/>
                  </a:solidFill>
                  <a:effectLst/>
                  <a:uFillTx/>
                  <a:latin typeface="Cambria Math" panose="02040503050406030204" pitchFamily="18" charset="0"/>
                  <a:ea typeface="+mn-ea"/>
                  <a:cs typeface="+mn-cs"/>
                  <a:sym typeface="Helvetica Light"/>
                </a:endParaRPr>
              </a:p>
              <a:p>
                <a:pPr algn="just"/>
                <a14:m>
                  <m:oMathPara xmlns:m="http://schemas.openxmlformats.org/officeDocument/2006/math">
                    <m:oMathParaPr>
                      <m:jc m:val="centerGroup"/>
                    </m:oMathParaPr>
                    <m:oMath xmlns:m="http://schemas.openxmlformats.org/officeDocument/2006/math">
                      <m:d>
                        <m:dPr>
                          <m:begChr m:val="|"/>
                          <m:endChr m:val="⟩"/>
                          <m:ctrlP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ctrlPr>
                        </m:dPr>
                        <m:e>
                          <m: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m:t>
                          </m:r>
                          <m: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𝑆</m:t>
                          </m:r>
                        </m:e>
                      </m:d>
                      <m: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m:t>
                      </m:r>
                      <m:d>
                        <m:dPr>
                          <m:begChr m:val="|"/>
                          <m:endChr m:val="⟩"/>
                          <m:ctrlP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ctrlPr>
                        </m:dPr>
                        <m:e>
                          <m: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m:t>
                          </m:r>
                          <m: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𝐷</m:t>
                          </m:r>
                        </m:e>
                      </m:d>
                    </m:oMath>
                  </m:oMathPara>
                </a14:m>
                <a:endParaRPr kumimoji="0" lang="en-US" sz="3600" b="0" i="1" u="none" strike="noStrike" cap="none" spc="0" normalizeH="0" baseline="0" dirty="0">
                  <a:ln>
                    <a:noFill/>
                  </a:ln>
                  <a:solidFill>
                    <a:srgbClr val="000000"/>
                  </a:solidFill>
                  <a:effectLst/>
                  <a:uFillTx/>
                  <a:latin typeface="Cambria Math" panose="02040503050406030204" pitchFamily="18" charset="0"/>
                  <a:ea typeface="+mn-ea"/>
                  <a:cs typeface="+mn-cs"/>
                  <a:sym typeface="Helvetica Light"/>
                </a:endParaRPr>
              </a:p>
              <a:p>
                <a:pPr algn="just"/>
                <a14:m>
                  <m:oMathPara xmlns:m="http://schemas.openxmlformats.org/officeDocument/2006/math">
                    <m:oMathParaPr>
                      <m:jc m:val="centerGroup"/>
                    </m:oMathParaPr>
                    <m:oMath xmlns:m="http://schemas.openxmlformats.org/officeDocument/2006/math">
                      <m:d>
                        <m:dPr>
                          <m:begChr m:val="|"/>
                          <m:endChr m:val="⟩"/>
                          <m:ctrlP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ctrlPr>
                        </m:dPr>
                        <m:e>
                          <m: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𝑆</m:t>
                          </m:r>
                          <m:sSup>
                            <m:sSupPr>
                              <m:ctrlP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ctrlPr>
                            </m:sSupPr>
                            <m:e>
                              <m: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𝐷</m:t>
                              </m:r>
                            </m:e>
                            <m:sup>
                              <m:r>
                                <a:rPr kumimoji="0" lang="en-US" sz="3600" b="0" i="1" u="none" strike="noStrike" cap="none" spc="0" normalizeH="0" baseline="0" smtClean="0">
                                  <a:ln>
                                    <a:noFill/>
                                  </a:ln>
                                  <a:solidFill>
                                    <a:srgbClr val="000000"/>
                                  </a:solidFill>
                                  <a:effectLst/>
                                  <a:uFillTx/>
                                  <a:latin typeface="Cambria Math" panose="02040503050406030204" pitchFamily="18" charset="0"/>
                                  <a:ea typeface="+mn-ea"/>
                                  <a:cs typeface="+mn-cs"/>
                                  <a:sym typeface="Helvetica Light"/>
                                </a:rPr>
                                <m:t>′</m:t>
                              </m:r>
                            </m:sup>
                          </m:sSup>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𝑆</m:t>
                          </m:r>
                          <m:r>
                            <a:rPr lang="en-US" b="0" i="1" smtClean="0">
                              <a:latin typeface="Cambria Math" panose="02040503050406030204" pitchFamily="18" charset="0"/>
                            </a:rPr>
                            <m:t>𝐷</m:t>
                          </m:r>
                        </m:e>
                      </m:d>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𝐷</m:t>
                          </m:r>
                          <m:sSup>
                            <m:sSupPr>
                              <m:ctrlPr>
                                <a:rPr lang="en-US" i="1">
                                  <a:latin typeface="Cambria Math" panose="02040503050406030204" pitchFamily="18" charset="0"/>
                                </a:rPr>
                              </m:ctrlPr>
                            </m:sSupPr>
                            <m:e>
                              <m:r>
                                <a:rPr lang="en-US" i="1">
                                  <a:latin typeface="Cambria Math" panose="02040503050406030204" pitchFamily="18" charset="0"/>
                                </a:rPr>
                                <m:t>𝐷</m:t>
                              </m:r>
                            </m:e>
                            <m:sup>
                              <m:r>
                                <a:rPr lang="en-US" i="1">
                                  <a:latin typeface="Cambria Math" panose="02040503050406030204" pitchFamily="18" charset="0"/>
                                </a:rPr>
                                <m:t>′</m:t>
                              </m:r>
                            </m:sup>
                          </m:sSup>
                        </m:e>
                      </m:d>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𝐷𝐷</m:t>
                          </m:r>
                        </m:e>
                      </m:d>
                    </m:oMath>
                  </m:oMathPara>
                </a14:m>
                <a:endParaRPr lang="en-US" b="0" i="1" dirty="0">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𝑆</m:t>
                          </m:r>
                          <m:r>
                            <a:rPr lang="en-US" i="1">
                              <a:latin typeface="Cambria Math" panose="02040503050406030204" pitchFamily="18" charset="0"/>
                            </a:rPr>
                            <m:t>+</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𝐷</m:t>
                          </m:r>
                          <m:r>
                            <a:rPr lang="en-US" i="1">
                              <a:latin typeface="Cambria Math" panose="02040503050406030204" pitchFamily="18" charset="0"/>
                            </a:rPr>
                            <m:t>−</m:t>
                          </m:r>
                        </m:e>
                      </m:d>
                    </m:oMath>
                  </m:oMathPara>
                </a14:m>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a:p>
                <a:pPr marL="0" marR="0" indent="0" algn="l"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772398" y="4530367"/>
                <a:ext cx="6339300" cy="2769989"/>
              </a:xfrm>
              <a:prstGeom prst="rect">
                <a:avLst/>
              </a:prstGeom>
              <a:blipFill>
                <a:blip r:embed="rId2"/>
                <a:stretch>
                  <a:fillRect/>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34555157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Outlook</a:t>
            </a:r>
          </a:p>
        </p:txBody>
      </p:sp>
      <p:sp>
        <p:nvSpPr>
          <p:cNvPr id="6" name="Text Placeholder 5"/>
          <p:cNvSpPr>
            <a:spLocks noGrp="1"/>
          </p:cNvSpPr>
          <p:nvPr>
            <p:ph type="body" idx="1"/>
          </p:nvPr>
        </p:nvSpPr>
        <p:spPr>
          <a:xfrm>
            <a:off x="952500" y="2214034"/>
            <a:ext cx="11099800" cy="6286500"/>
          </a:xfrm>
        </p:spPr>
        <p:txBody>
          <a:bodyPr/>
          <a:lstStyle/>
          <a:p>
            <a:r>
              <a:rPr lang="en-US" dirty="0"/>
              <a:t>Improve exposure and readout time (</a:t>
            </a:r>
            <a:r>
              <a:rPr lang="en-US" dirty="0" err="1"/>
              <a:t>Binnig,ML</a:t>
            </a:r>
            <a:r>
              <a:rPr lang="en-US" dirty="0"/>
              <a:t> on images etc.)</a:t>
            </a:r>
          </a:p>
          <a:p>
            <a:r>
              <a:rPr lang="en-US" dirty="0"/>
              <a:t>Improve fidelities</a:t>
            </a:r>
          </a:p>
          <a:p>
            <a:r>
              <a:rPr lang="en-US" dirty="0"/>
              <a:t>QEC protocol, Ramsey teleportation</a:t>
            </a:r>
          </a:p>
          <a:p>
            <a:pPr marL="0" indent="0">
              <a:buNone/>
            </a:pPr>
            <a:endParaRPr lang="en-US" dirty="0"/>
          </a:p>
        </p:txBody>
      </p:sp>
    </p:spTree>
    <p:extLst>
      <p:ext uri="{BB962C8B-B14F-4D97-AF65-F5344CB8AC3E}">
        <p14:creationId xmlns:p14="http://schemas.microsoft.com/office/powerpoint/2010/main" val="238862376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Summery</a:t>
            </a:r>
          </a:p>
        </p:txBody>
      </p:sp>
      <p:sp>
        <p:nvSpPr>
          <p:cNvPr id="3" name="Text Placeholder 2"/>
          <p:cNvSpPr>
            <a:spLocks noGrp="1"/>
          </p:cNvSpPr>
          <p:nvPr>
            <p:ph type="body" idx="1"/>
          </p:nvPr>
        </p:nvSpPr>
        <p:spPr>
          <a:xfrm>
            <a:off x="952500" y="2603499"/>
            <a:ext cx="11099800" cy="6354233"/>
          </a:xfrm>
        </p:spPr>
        <p:txBody>
          <a:bodyPr/>
          <a:lstStyle/>
          <a:p>
            <a:r>
              <a:rPr lang="en-US" dirty="0"/>
              <a:t>Near real time image read out and analysis</a:t>
            </a:r>
          </a:p>
          <a:p>
            <a:r>
              <a:rPr lang="en-US" dirty="0"/>
              <a:t>Introduced coherent feedback</a:t>
            </a:r>
          </a:p>
          <a:p>
            <a:r>
              <a:rPr lang="en-US" dirty="0"/>
              <a:t>We are not fast enough (compare to the exposure time)</a:t>
            </a:r>
          </a:p>
          <a:p>
            <a:endParaRPr lang="en-US" dirty="0"/>
          </a:p>
          <a:p>
            <a:endParaRPr lang="en-US" dirty="0"/>
          </a:p>
        </p:txBody>
      </p:sp>
    </p:spTree>
    <p:extLst>
      <p:ext uri="{BB962C8B-B14F-4D97-AF65-F5344CB8AC3E}">
        <p14:creationId xmlns:p14="http://schemas.microsoft.com/office/powerpoint/2010/main" val="425303165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 name="Shape 157"/>
          <p:cNvSpPr>
            <a:spLocks noGrp="1"/>
          </p:cNvSpPr>
          <p:nvPr>
            <p:ph type="title"/>
          </p:nvPr>
        </p:nvSpPr>
        <p:spPr>
          <a:xfrm>
            <a:off x="952500" y="139700"/>
            <a:ext cx="11099800" cy="2159000"/>
          </a:xfrm>
          <a:prstGeom prst="rect">
            <a:avLst/>
          </a:prstGeom>
        </p:spPr>
        <p:txBody>
          <a:bodyPr/>
          <a:lstStyle/>
          <a:p>
            <a:r>
              <a:rPr dirty="0"/>
              <a:t>In numbers</a:t>
            </a:r>
          </a:p>
        </p:txBody>
      </p:sp>
      <mc:AlternateContent xmlns:mc="http://schemas.openxmlformats.org/markup-compatibility/2006" xmlns:a14="http://schemas.microsoft.com/office/drawing/2010/main">
        <mc:Choice Requires="a14">
          <p:sp>
            <p:nvSpPr>
              <p:cNvPr id="158" name="Shape 158"/>
              <p:cNvSpPr>
                <a:spLocks noGrp="1"/>
              </p:cNvSpPr>
              <p:nvPr>
                <p:ph type="body" idx="1"/>
              </p:nvPr>
            </p:nvSpPr>
            <p:spPr>
              <a:xfrm>
                <a:off x="952500" y="2079625"/>
                <a:ext cx="11099800" cy="6286500"/>
              </a:xfrm>
              <a:prstGeom prst="rect">
                <a:avLst/>
              </a:prstGeom>
            </p:spPr>
            <p:txBody>
              <a:bodyPr>
                <a:normAutofit fontScale="85000" lnSpcReduction="20000"/>
              </a:bodyPr>
              <a:lstStyle/>
              <a:p>
                <a:pPr marL="391159" indent="-391159" defTabSz="514095">
                  <a:spcBef>
                    <a:spcPts val="3600"/>
                  </a:spcBef>
                  <a:defRPr sz="3168"/>
                </a:pPr>
                <a:r>
                  <a:rPr lang="en-US" dirty="0"/>
                  <a:t>Ion Coherent time : ~ 2 </a:t>
                </a:r>
                <a:r>
                  <a:rPr lang="en-US" dirty="0" err="1"/>
                  <a:t>ms</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b>
                    </m:sSub>
                  </m:oMath>
                </a14:m>
                <a:r>
                  <a:rPr lang="en-US" dirty="0"/>
                  <a:t>)</a:t>
                </a:r>
              </a:p>
              <a:p>
                <a:pPr marL="391159" indent="-391159" defTabSz="514095">
                  <a:spcBef>
                    <a:spcPts val="3600"/>
                  </a:spcBef>
                  <a:defRPr sz="3168"/>
                </a:pPr>
                <a:r>
                  <a:rPr lang="en-US" dirty="0"/>
                  <a:t>Avg. gate time –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 </m:t>
                    </m:r>
                    <m:r>
                      <a:rPr lang="en-US" b="0" i="1" smtClean="0">
                        <a:latin typeface="Cambria Math" panose="02040503050406030204" pitchFamily="18" charset="0"/>
                      </a:rPr>
                      <m:t>𝑝𝑢𝑙𝑠𝑒</m:t>
                    </m:r>
                    <m:r>
                      <a:rPr lang="en-US" b="0" i="1" smtClean="0">
                        <a:latin typeface="Cambria Math" panose="02040503050406030204" pitchFamily="18" charset="0"/>
                      </a:rPr>
                      <m:t>:~3−5 </m:t>
                    </m:r>
                    <m:r>
                      <a:rPr lang="en-US" b="0" i="1" smtClean="0">
                        <a:latin typeface="Cambria Math" panose="02040503050406030204" pitchFamily="18" charset="0"/>
                      </a:rPr>
                      <m:t>𝜇</m:t>
                    </m:r>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𝑀𝑆</m:t>
                    </m:r>
                    <m:r>
                      <a:rPr lang="en-US" b="0" i="1" smtClean="0">
                        <a:latin typeface="Cambria Math" panose="02040503050406030204" pitchFamily="18" charset="0"/>
                      </a:rPr>
                      <m:t> </m:t>
                    </m:r>
                    <m:r>
                      <a:rPr lang="en-US" b="0" i="1" smtClean="0">
                        <a:latin typeface="Cambria Math" panose="02040503050406030204" pitchFamily="18" charset="0"/>
                      </a:rPr>
                      <m:t>𝑔𝑎𝑡𝑒</m:t>
                    </m:r>
                    <m:r>
                      <a:rPr lang="en-US" b="0" i="1" smtClean="0">
                        <a:latin typeface="Cambria Math" panose="02040503050406030204" pitchFamily="18" charset="0"/>
                      </a:rPr>
                      <m:t> −150−200</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pPr marL="391159" indent="-391159" defTabSz="514095">
                  <a:spcBef>
                    <a:spcPts val="3600"/>
                  </a:spcBef>
                  <a:defRPr sz="3168"/>
                </a:pPr>
                <a:r>
                  <a:rPr lang="en-US" dirty="0"/>
                  <a:t>exp. time – 600ms</a:t>
                </a:r>
              </a:p>
              <a:p>
                <a:pPr marL="391159" indent="-391159" defTabSz="514095">
                  <a:spcBef>
                    <a:spcPts val="3600"/>
                  </a:spcBef>
                  <a:defRPr sz="3168"/>
                </a:pPr>
                <a:r>
                  <a:rPr lang="en-US" dirty="0"/>
                  <a:t>readout time – 600ms ( needs to be optimized)</a:t>
                </a:r>
              </a:p>
              <a:p>
                <a:pPr marL="391159" indent="-391159" defTabSz="514095">
                  <a:spcBef>
                    <a:spcPts val="3600"/>
                  </a:spcBef>
                  <a:defRPr sz="3168"/>
                </a:pPr>
                <a:r>
                  <a:rPr lang="en-US" dirty="0"/>
                  <a:t>USB + PC time </a:t>
                </a:r>
              </a:p>
              <a:p>
                <a:pPr marL="391159" indent="-391159" defTabSz="514095">
                  <a:spcBef>
                    <a:spcPts val="3600"/>
                  </a:spcBef>
                  <a:defRPr sz="3168"/>
                </a:pPr>
                <a:r>
                  <a:rPr lang="en-US" dirty="0"/>
                  <a:t>Bandwidth – 1.12Gb/s</a:t>
                </a:r>
              </a:p>
              <a:p>
                <a:pPr marL="391159" indent="-391159" defTabSz="514095">
                  <a:spcBef>
                    <a:spcPts val="3600"/>
                  </a:spcBef>
                  <a:defRPr sz="3168"/>
                </a:pPr>
                <a:r>
                  <a:rPr lang="en-US" dirty="0"/>
                  <a:t>Live readout time -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pPr marL="391159" indent="-391159" defTabSz="514095">
                  <a:spcBef>
                    <a:spcPts val="3600"/>
                  </a:spcBef>
                  <a:defRPr sz="3168"/>
                </a:pPr>
                <a:r>
                  <a:rPr lang="en-US" dirty="0"/>
                  <a:t>Time from exposure to feedback decision : </a:t>
                </a:r>
                <a14:m>
                  <m:oMath xmlns:m="http://schemas.openxmlformats.org/officeDocument/2006/math">
                    <m:r>
                      <a:rPr lang="en-US" b="0" i="1" smtClean="0">
                        <a:latin typeface="Cambria Math" panose="02040503050406030204" pitchFamily="18" charset="0"/>
                      </a:rPr>
                      <m:t>~1.21 </m:t>
                    </m:r>
                    <m:r>
                      <a:rPr lang="en-US" b="0" i="1" smtClean="0">
                        <a:latin typeface="Cambria Math" panose="02040503050406030204" pitchFamily="18" charset="0"/>
                      </a:rPr>
                      <m:t>𝑚𝑠</m:t>
                    </m:r>
                  </m:oMath>
                </a14:m>
                <a:endParaRPr dirty="0"/>
              </a:p>
            </p:txBody>
          </p:sp>
        </mc:Choice>
        <mc:Fallback xmlns="">
          <p:sp>
            <p:nvSpPr>
              <p:cNvPr id="158" name="Shape 158"/>
              <p:cNvSpPr>
                <a:spLocks noGrp="1" noRot="1" noChangeAspect="1" noMove="1" noResize="1" noEditPoints="1" noAdjustHandles="1" noChangeArrowheads="1" noChangeShapeType="1" noTextEdit="1"/>
              </p:cNvSpPr>
              <p:nvPr>
                <p:ph type="body" idx="1"/>
              </p:nvPr>
            </p:nvSpPr>
            <p:spPr>
              <a:xfrm>
                <a:off x="952500" y="2079625"/>
                <a:ext cx="11099800" cy="6286500"/>
              </a:xfrm>
              <a:prstGeom prst="rect">
                <a:avLst/>
              </a:prstGeom>
              <a:blipFill>
                <a:blip r:embed="rId3"/>
                <a:stretch>
                  <a:fillRect l="-824" t="-679" b="-873"/>
                </a:stretch>
              </a:blipFill>
            </p:spPr>
            <p:txBody>
              <a:bodyPr/>
              <a:lstStyle/>
              <a:p>
                <a:r>
                  <a:rPr lang="en-US">
                    <a:noFill/>
                  </a:rPr>
                  <a:t> </a:t>
                </a:r>
              </a:p>
            </p:txBody>
          </p:sp>
        </mc:Fallback>
      </mc:AlternateContent>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p:cNvSpPr>
          <p:nvPr>
            <p:ph type="body" idx="14"/>
          </p:nvPr>
        </p:nvSpPr>
        <p:spPr>
          <a:xfrm>
            <a:off x="1282879" y="3054404"/>
            <a:ext cx="10464800" cy="2441694"/>
          </a:xfrm>
          <a:prstGeom prst="rect">
            <a:avLst/>
          </a:prstGeom>
        </p:spPr>
        <p:txBody>
          <a:bodyPr/>
          <a:lstStyle/>
          <a:p>
            <a:r>
              <a:rPr lang="en-US" dirty="0"/>
              <a:t>Thank you for listening</a:t>
            </a:r>
          </a:p>
          <a:p>
            <a:endParaRPr lang="en-US" dirty="0"/>
          </a:p>
          <a:p>
            <a:endParaRPr lang="en-US" dirty="0"/>
          </a:p>
          <a:p>
            <a:r>
              <a:rPr lang="en-US" dirty="0"/>
              <a:t>Questions?</a:t>
            </a:r>
            <a:endParaRPr dirty="0"/>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p:nvPr>
        </p:nvSpPr>
        <p:spPr>
          <a:prstGeom prst="rect">
            <a:avLst/>
          </a:prstGeom>
        </p:spPr>
        <p:txBody>
          <a:bodyPr/>
          <a:lstStyle/>
          <a:p>
            <a:r>
              <a:t>Motivation</a:t>
            </a:r>
          </a:p>
        </p:txBody>
      </p:sp>
      <mc:AlternateContent xmlns:mc="http://schemas.openxmlformats.org/markup-compatibility/2006" xmlns:a14="http://schemas.microsoft.com/office/drawing/2010/main">
        <mc:Choice Requires="a14">
          <p:sp>
            <p:nvSpPr>
              <p:cNvPr id="125" name="Shape 125"/>
              <p:cNvSpPr>
                <a:spLocks noGrp="1"/>
              </p:cNvSpPr>
              <p:nvPr>
                <p:ph type="body" idx="1"/>
              </p:nvPr>
            </p:nvSpPr>
            <p:spPr>
              <a:xfrm>
                <a:off x="658697" y="2411958"/>
                <a:ext cx="11099801" cy="5999164"/>
              </a:xfrm>
              <a:prstGeom prst="rect">
                <a:avLst/>
              </a:prstGeom>
            </p:spPr>
            <p:txBody>
              <a:bodyPr>
                <a:normAutofit/>
              </a:bodyPr>
              <a:lstStyle/>
              <a:p>
                <a:pPr marL="333375" indent="-333375" defTabSz="438150">
                  <a:spcBef>
                    <a:spcPts val="3100"/>
                  </a:spcBef>
                  <a:defRPr sz="2700"/>
                </a:pPr>
                <a:r>
                  <a:rPr lang="en-US" dirty="0"/>
                  <a:t>Quantum Mechanics is used to do quantum computations = QIP!</a:t>
                </a:r>
              </a:p>
              <a:p>
                <a:pPr marL="333375" indent="-333375" defTabSz="438150">
                  <a:spcBef>
                    <a:spcPts val="3100"/>
                  </a:spcBef>
                  <a:defRPr sz="2700"/>
                </a:pPr>
                <a:r>
                  <a:rPr lang="en-US" dirty="0"/>
                  <a:t>Basic building block = qubit - 2 level quantum system (</a:t>
                </a:r>
                <a:r>
                  <a:rPr lang="en-US" b="1" dirty="0">
                    <a:latin typeface="Helvetica"/>
                    <a:ea typeface="Helvetica"/>
                    <a:cs typeface="Helvetica"/>
                    <a:sym typeface="Helvetica"/>
                  </a:rPr>
                  <a:t>Bloch Sphere</a:t>
                </a:r>
                <a:r>
                  <a:rPr lang="en-US" dirty="0"/>
                  <a:t>)</a:t>
                </a:r>
              </a:p>
              <a:p>
                <a:pPr marL="0" indent="0" defTabSz="438150">
                  <a:spcBef>
                    <a:spcPts val="3100"/>
                  </a:spcBef>
                  <a:buNone/>
                  <a:defRPr sz="2700"/>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𝜓</m:t>
                      </m:r>
                      <m:r>
                        <a:rPr lang="en-US" i="1">
                          <a:latin typeface="Cambria Math" panose="02040503050406030204" pitchFamily="18" charset="0"/>
                        </a:rPr>
                        <m:t>⟩=</m:t>
                      </m:r>
                      <m:r>
                        <a:rPr lang="en-US" i="1">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ar-AE" i="1">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m:oMathPara>
                </a14:m>
                <a:endParaRPr lang="ar-AE" dirty="0"/>
              </a:p>
              <a:p>
                <a:pPr marL="333375" indent="-333375" defTabSz="438150">
                  <a:spcBef>
                    <a:spcPts val="3100"/>
                  </a:spcBef>
                  <a:defRPr sz="2700"/>
                </a:pPr>
                <a:r>
                  <a:rPr lang="en-US" dirty="0"/>
                  <a:t>This is hard because of noise ( = errors)</a:t>
                </a:r>
              </a:p>
              <a:p>
                <a:pPr marL="333375" indent="-333375" defTabSz="438150">
                  <a:spcBef>
                    <a:spcPts val="3100"/>
                  </a:spcBef>
                  <a:defRPr sz="2700"/>
                </a:pPr>
                <a:r>
                  <a:rPr lang="en-US" dirty="0"/>
                  <a:t> Solution:</a:t>
                </a:r>
              </a:p>
              <a:p>
                <a:pPr marL="666750" lvl="1" indent="-333375" defTabSz="438150">
                  <a:spcBef>
                    <a:spcPts val="3100"/>
                  </a:spcBef>
                  <a:defRPr sz="2700"/>
                </a:pPr>
                <a:r>
                  <a:rPr lang="en-US" dirty="0"/>
                  <a:t>Quantum error correction = quantum feedback</a:t>
                </a:r>
                <a:endParaRPr dirty="0"/>
              </a:p>
            </p:txBody>
          </p:sp>
        </mc:Choice>
        <mc:Fallback xmlns="">
          <p:sp>
            <p:nvSpPr>
              <p:cNvPr id="125" name="Shape 125"/>
              <p:cNvSpPr>
                <a:spLocks noGrp="1" noRot="1" noChangeAspect="1" noMove="1" noResize="1" noEditPoints="1" noAdjustHandles="1" noChangeArrowheads="1" noChangeShapeType="1" noTextEdit="1"/>
              </p:cNvSpPr>
              <p:nvPr>
                <p:ph type="body" idx="1"/>
              </p:nvPr>
            </p:nvSpPr>
            <p:spPr>
              <a:xfrm>
                <a:off x="658697" y="2411958"/>
                <a:ext cx="11099801" cy="5999164"/>
              </a:xfrm>
              <a:prstGeom prst="rect">
                <a:avLst/>
              </a:prstGeom>
              <a:blipFill>
                <a:blip r:embed="rId3"/>
                <a:stretch>
                  <a:fillRect l="-879" r="-604"/>
                </a:stretch>
              </a:blipFill>
            </p:spPr>
            <p:txBody>
              <a:bodyPr/>
              <a:lstStyle/>
              <a:p>
                <a:r>
                  <a:rPr lang="en-US">
                    <a:noFill/>
                  </a:rPr>
                  <a:t> </a:t>
                </a:r>
              </a:p>
            </p:txBody>
          </p:sp>
        </mc:Fallback>
      </mc:AlternateContent>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1706" y="4570958"/>
            <a:ext cx="2193584" cy="2330683"/>
          </a:xfrm>
          <a:prstGeom prst="rect">
            <a:avLst/>
          </a:prstGeom>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Quantum error correction</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nchor="t" anchorCtr="0"/>
              <a:lstStyle/>
              <a:p>
                <a:r>
                  <a:rPr lang="en-US" dirty="0"/>
                  <a:t>Use larger Hilbert space to encode qubit</a:t>
                </a:r>
              </a:p>
              <a:p>
                <a:pPr marL="4445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𝜓</m:t>
                              </m:r>
                            </m:e>
                          </m:d>
                        </m:e>
                        <m:sub>
                          <m:r>
                            <a:rPr lang="en-US" b="0" i="1" smtClean="0">
                              <a:latin typeface="Cambria Math" panose="02040503050406030204" pitchFamily="18" charset="0"/>
                            </a:rPr>
                            <m:t>𝐿</m:t>
                          </m:r>
                        </m:sub>
                      </m:sSub>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000</m:t>
                      </m:r>
                      <m:r>
                        <a:rPr lang="en-US" i="1">
                          <a:latin typeface="Cambria Math" panose="02040503050406030204" pitchFamily="18" charset="0"/>
                        </a:rPr>
                        <m:t>⟩+</m:t>
                      </m:r>
                      <m:r>
                        <a:rPr lang="ar-AE" i="1">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111</m:t>
                      </m:r>
                      <m:r>
                        <a:rPr lang="en-US" i="1">
                          <a:latin typeface="Cambria Math" panose="02040503050406030204" pitchFamily="18" charset="0"/>
                        </a:rPr>
                        <m:t>⟩</m:t>
                      </m:r>
                    </m:oMath>
                  </m:oMathPara>
                </a14:m>
                <a:endParaRPr lang="en-US" dirty="0"/>
              </a:p>
              <a:p>
                <a:r>
                  <a:rPr lang="en-US" dirty="0"/>
                  <a:t>Detect error = smart measurement</a:t>
                </a:r>
              </a:p>
              <a:p>
                <a:r>
                  <a:rPr lang="en-US" dirty="0"/>
                  <a:t>Correct error s.t it won’t induce more errors . </a:t>
                </a:r>
              </a:p>
              <a:p>
                <a:r>
                  <a:rPr lang="en-US" dirty="0"/>
                  <a:t>Long times between process is a source for noise (</a:t>
                </a:r>
                <a:r>
                  <a:rPr lang="en-US" dirty="0" err="1"/>
                  <a:t>decoherence</a:t>
                </a:r>
                <a:r>
                  <a:rPr lang="en-US" dirty="0"/>
                  <a:t>). </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3"/>
                <a:stretch>
                  <a:fillRect l="-1263" t="-1455"/>
                </a:stretch>
              </a:blipFill>
            </p:spPr>
            <p:txBody>
              <a:bodyPr/>
              <a:lstStyle/>
              <a:p>
                <a:r>
                  <a:rPr lang="en-US">
                    <a:noFill/>
                  </a:rPr>
                  <a:t> </a:t>
                </a:r>
              </a:p>
            </p:txBody>
          </p:sp>
        </mc:Fallback>
      </mc:AlternateContent>
    </p:spTree>
    <p:extLst>
      <p:ext uri="{BB962C8B-B14F-4D97-AF65-F5344CB8AC3E}">
        <p14:creationId xmlns:p14="http://schemas.microsoft.com/office/powerpoint/2010/main" val="60694526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 name="Content Placeholder 111"/>
              <p:cNvSpPr>
                <a:spLocks noGrp="1"/>
              </p:cNvSpPr>
              <p:nvPr>
                <p:ph idx="1"/>
              </p:nvPr>
            </p:nvSpPr>
            <p:spPr>
              <a:xfrm>
                <a:off x="650240" y="2275840"/>
                <a:ext cx="11704320" cy="7115310"/>
              </a:xfrm>
            </p:spPr>
            <p:txBody>
              <a:bodyPr>
                <a:normAutofit/>
              </a:bodyPr>
              <a:lstStyle/>
              <a:p>
                <a14:m>
                  <m:oMath xmlns:m="http://schemas.openxmlformats.org/officeDocument/2006/math">
                    <m:sPre>
                      <m:sPrePr>
                        <m:ctrlPr>
                          <a:rPr lang="en-US" i="1" smtClean="0">
                            <a:latin typeface="Cambria Math" panose="02040503050406030204" pitchFamily="18" charset="0"/>
                          </a:rPr>
                        </m:ctrlPr>
                      </m:sPrePr>
                      <m:sub/>
                      <m:sup>
                        <m:r>
                          <a:rPr lang="en-US" b="0" i="1" smtClean="0">
                            <a:latin typeface="Cambria Math"/>
                          </a:rPr>
                          <m:t>88</m:t>
                        </m:r>
                      </m:sup>
                      <m:e>
                        <m:r>
                          <a:rPr lang="en-US" b="0" i="1" smtClean="0">
                            <a:latin typeface="Cambria Math"/>
                          </a:rPr>
                          <m:t>𝑆</m:t>
                        </m:r>
                        <m:sSup>
                          <m:sSupPr>
                            <m:ctrlPr>
                              <a:rPr lang="en-US" b="0" i="1" smtClean="0">
                                <a:latin typeface="Cambria Math" panose="02040503050406030204" pitchFamily="18" charset="0"/>
                              </a:rPr>
                            </m:ctrlPr>
                          </m:sSupPr>
                          <m:e>
                            <m:r>
                              <a:rPr lang="en-US" b="0" i="1" smtClean="0">
                                <a:latin typeface="Cambria Math"/>
                              </a:rPr>
                              <m:t>𝑟</m:t>
                            </m:r>
                          </m:e>
                          <m:sup>
                            <m:r>
                              <a:rPr lang="en-US" b="0" i="1" smtClean="0">
                                <a:latin typeface="Cambria Math"/>
                              </a:rPr>
                              <m:t>+</m:t>
                            </m:r>
                          </m:sup>
                        </m:sSup>
                      </m:e>
                    </m:sPre>
                  </m:oMath>
                </a14:m>
                <a:r>
                  <a:rPr lang="en-US" dirty="0"/>
                  <a:t> ions trapped in a linear Paul trap:</a:t>
                </a:r>
              </a:p>
              <a:p>
                <a:endParaRPr lang="en-US" dirty="0"/>
              </a:p>
              <a:p>
                <a:endParaRPr lang="en-US" dirty="0"/>
              </a:p>
              <a:p>
                <a:endParaRPr lang="en-US" dirty="0"/>
              </a:p>
              <a:p>
                <a:r>
                  <a:rPr lang="en-US" dirty="0"/>
                  <a:t>Effective harmonic trapping.</a:t>
                </a:r>
              </a:p>
              <a:p>
                <a:r>
                  <a:rPr lang="en-US" dirty="0"/>
                  <a:t>Highly controlled and manipulated</a:t>
                </a:r>
              </a:p>
              <a:p>
                <a:endParaRPr lang="en-US" dirty="0"/>
              </a:p>
            </p:txBody>
          </p:sp>
        </mc:Choice>
        <mc:Fallback xmlns="">
          <p:sp>
            <p:nvSpPr>
              <p:cNvPr id="112" name="Content Placeholder 111"/>
              <p:cNvSpPr>
                <a:spLocks noGrp="1" noRot="1" noChangeAspect="1" noMove="1" noResize="1" noEditPoints="1" noAdjustHandles="1" noChangeArrowheads="1" noChangeShapeType="1" noTextEdit="1"/>
              </p:cNvSpPr>
              <p:nvPr>
                <p:ph idx="1"/>
              </p:nvPr>
            </p:nvSpPr>
            <p:spPr>
              <a:xfrm>
                <a:off x="650240" y="2275840"/>
                <a:ext cx="11704320" cy="7115310"/>
              </a:xfrm>
              <a:blipFill>
                <a:blip r:embed="rId3"/>
                <a:stretch>
                  <a:fillRect l="-1250" t="-1284"/>
                </a:stretch>
              </a:blipFill>
            </p:spPr>
            <p:txBody>
              <a:bodyPr/>
              <a:lstStyle/>
              <a:p>
                <a:r>
                  <a:rPr lang="en-US">
                    <a:noFill/>
                  </a:rPr>
                  <a:t> </a:t>
                </a:r>
              </a:p>
            </p:txBody>
          </p:sp>
        </mc:Fallback>
      </mc:AlternateContent>
      <p:sp>
        <p:nvSpPr>
          <p:cNvPr id="2" name="Title 1"/>
          <p:cNvSpPr>
            <a:spLocks noGrp="1"/>
          </p:cNvSpPr>
          <p:nvPr>
            <p:ph type="title"/>
          </p:nvPr>
        </p:nvSpPr>
        <p:spPr/>
        <p:txBody>
          <a:bodyPr>
            <a:normAutofit fontScale="90000"/>
          </a:bodyPr>
          <a:lstStyle/>
          <a:p>
            <a:r>
              <a:rPr lang="en-US" dirty="0"/>
              <a:t>Our system: Trapped ions</a:t>
            </a:r>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77808" y="23812"/>
            <a:ext cx="1086993" cy="954072"/>
          </a:xfrm>
          <a:prstGeom prst="rect">
            <a:avLst/>
          </a:prstGeom>
        </p:spPr>
      </p:pic>
      <p:sp>
        <p:nvSpPr>
          <p:cNvPr id="56" name="TextBox 55"/>
          <p:cNvSpPr txBox="1"/>
          <p:nvPr/>
        </p:nvSpPr>
        <p:spPr>
          <a:xfrm>
            <a:off x="12086812" y="-242005"/>
            <a:ext cx="1045028" cy="1405449"/>
          </a:xfrm>
          <a:prstGeom prst="rect">
            <a:avLst/>
          </a:prstGeom>
          <a:noFill/>
        </p:spPr>
        <p:txBody>
          <a:bodyPr wrap="square" rtlCol="0">
            <a:spAutoFit/>
          </a:bodyPr>
          <a:lstStyle/>
          <a:p>
            <a:r>
              <a:rPr lang="en-US" sz="8533" dirty="0">
                <a:solidFill>
                  <a:srgbClr val="FF0000"/>
                </a:solidFill>
              </a:rPr>
              <a:t>X</a:t>
            </a:r>
          </a:p>
        </p:txBody>
      </p:sp>
      <p:grpSp>
        <p:nvGrpSpPr>
          <p:cNvPr id="91" name="Group 90">
            <a:extLst>
              <a:ext uri="{FF2B5EF4-FFF2-40B4-BE49-F238E27FC236}">
                <a16:creationId xmlns:a16="http://schemas.microsoft.com/office/drawing/2014/main" id="{C69EC24B-52C8-4833-BA1E-E9CDAAA3780E}"/>
              </a:ext>
            </a:extLst>
          </p:cNvPr>
          <p:cNvGrpSpPr/>
          <p:nvPr/>
        </p:nvGrpSpPr>
        <p:grpSpPr>
          <a:xfrm>
            <a:off x="4762684" y="3623310"/>
            <a:ext cx="8194988" cy="2542180"/>
            <a:chOff x="3348762" y="2547639"/>
            <a:chExt cx="5762100" cy="1787470"/>
          </a:xfrm>
        </p:grpSpPr>
        <p:cxnSp>
          <p:nvCxnSpPr>
            <p:cNvPr id="171" name="Straight Connector 170">
              <a:extLst>
                <a:ext uri="{FF2B5EF4-FFF2-40B4-BE49-F238E27FC236}">
                  <a16:creationId xmlns:a16="http://schemas.microsoft.com/office/drawing/2014/main" id="{14A8EBFB-CA20-48B6-B930-B05A1997DFE4}"/>
                </a:ext>
              </a:extLst>
            </p:cNvPr>
            <p:cNvCxnSpPr/>
            <p:nvPr/>
          </p:nvCxnSpPr>
          <p:spPr>
            <a:xfrm>
              <a:off x="8597556" y="3654951"/>
              <a:ext cx="0" cy="190102"/>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72" name="Isosceles Triangle 171">
              <a:extLst>
                <a:ext uri="{FF2B5EF4-FFF2-40B4-BE49-F238E27FC236}">
                  <a16:creationId xmlns:a16="http://schemas.microsoft.com/office/drawing/2014/main" id="{69288E64-21EF-4284-B0BE-B0CF6FFDC82B}"/>
                </a:ext>
              </a:extLst>
            </p:cNvPr>
            <p:cNvSpPr/>
            <p:nvPr/>
          </p:nvSpPr>
          <p:spPr>
            <a:xfrm rot="10800000">
              <a:off x="8462301" y="3828030"/>
              <a:ext cx="288032" cy="248303"/>
            </a:xfrm>
            <a:prstGeom prst="triangl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20"/>
            </a:p>
          </p:txBody>
        </p:sp>
        <p:cxnSp>
          <p:nvCxnSpPr>
            <p:cNvPr id="169" name="Straight Connector 168">
              <a:extLst>
                <a:ext uri="{FF2B5EF4-FFF2-40B4-BE49-F238E27FC236}">
                  <a16:creationId xmlns:a16="http://schemas.microsoft.com/office/drawing/2014/main" id="{AF1EB476-DBD5-437C-A948-A1445CDB3330}"/>
                </a:ext>
              </a:extLst>
            </p:cNvPr>
            <p:cNvCxnSpPr>
              <a:cxnSpLocks/>
            </p:cNvCxnSpPr>
            <p:nvPr/>
          </p:nvCxnSpPr>
          <p:spPr>
            <a:xfrm>
              <a:off x="6439934" y="2953274"/>
              <a:ext cx="2165413"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70" name="Cylinder 69">
              <a:extLst>
                <a:ext uri="{FF2B5EF4-FFF2-40B4-BE49-F238E27FC236}">
                  <a16:creationId xmlns:a16="http://schemas.microsoft.com/office/drawing/2014/main" id="{949528AD-9FEC-42AB-B54F-C67E8F3AF4E2}"/>
                </a:ext>
              </a:extLst>
            </p:cNvPr>
            <p:cNvSpPr/>
            <p:nvPr/>
          </p:nvSpPr>
          <p:spPr>
            <a:xfrm rot="5400000">
              <a:off x="4791123" y="1383941"/>
              <a:ext cx="235025" cy="3119747"/>
            </a:xfrm>
            <a:prstGeom prst="can">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20"/>
            </a:p>
          </p:txBody>
        </p:sp>
        <p:cxnSp>
          <p:nvCxnSpPr>
            <p:cNvPr id="170" name="Straight Connector 169">
              <a:extLst>
                <a:ext uri="{FF2B5EF4-FFF2-40B4-BE49-F238E27FC236}">
                  <a16:creationId xmlns:a16="http://schemas.microsoft.com/office/drawing/2014/main" id="{14ACC976-DAFB-4F9A-B0CD-E06D972CD231}"/>
                </a:ext>
              </a:extLst>
            </p:cNvPr>
            <p:cNvCxnSpPr>
              <a:cxnSpLocks/>
            </p:cNvCxnSpPr>
            <p:nvPr/>
          </p:nvCxnSpPr>
          <p:spPr>
            <a:xfrm>
              <a:off x="8596469" y="2547639"/>
              <a:ext cx="0" cy="103530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66BD669C-8E5D-4BA3-B082-D2EB96B0129C}"/>
                    </a:ext>
                  </a:extLst>
                </p:cNvPr>
                <p:cNvSpPr/>
                <p:nvPr/>
              </p:nvSpPr>
              <p:spPr>
                <a:xfrm>
                  <a:off x="8442376" y="3407503"/>
                  <a:ext cx="324743" cy="324743"/>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5120" b="1" i="1">
                            <a:solidFill>
                              <a:schemeClr val="accent2">
                                <a:lumMod val="50000"/>
                              </a:schemeClr>
                            </a:solidFill>
                            <a:latin typeface="Cambria Math" panose="02040503050406030204" pitchFamily="18" charset="0"/>
                          </a:rPr>
                          <m:t> ~</m:t>
                        </m:r>
                      </m:oMath>
                    </m:oMathPara>
                  </a14:m>
                  <a:endParaRPr lang="en-US" sz="5120" b="1" dirty="0">
                    <a:solidFill>
                      <a:schemeClr val="accent2">
                        <a:lumMod val="50000"/>
                      </a:schemeClr>
                    </a:solidFill>
                  </a:endParaRPr>
                </a:p>
              </p:txBody>
            </p:sp>
          </mc:Choice>
          <mc:Fallback xmlns="">
            <p:sp>
              <p:nvSpPr>
                <p:cNvPr id="65" name="Oval 64">
                  <a:extLst>
                    <a:ext uri="{FF2B5EF4-FFF2-40B4-BE49-F238E27FC236}">
                      <a16:creationId xmlns:a16="http://schemas.microsoft.com/office/drawing/2014/main" id="{66BD669C-8E5D-4BA3-B082-D2EB96B0129C}"/>
                    </a:ext>
                  </a:extLst>
                </p:cNvPr>
                <p:cNvSpPr>
                  <a:spLocks noRot="1" noChangeAspect="1" noMove="1" noResize="1" noEditPoints="1" noAdjustHandles="1" noChangeArrowheads="1" noChangeShapeType="1" noTextEdit="1"/>
                </p:cNvSpPr>
                <p:nvPr/>
              </p:nvSpPr>
              <p:spPr>
                <a:xfrm>
                  <a:off x="8442376" y="3407503"/>
                  <a:ext cx="324743" cy="324743"/>
                </a:xfrm>
                <a:prstGeom prst="ellipse">
                  <a:avLst/>
                </a:prstGeom>
                <a:blipFill>
                  <a:blip r:embed="rId5"/>
                  <a:stretch>
                    <a:fillRect/>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57369B66-F060-46D5-AD71-829DB12E26E8}"/>
                    </a:ext>
                  </a:extLst>
                </p:cNvPr>
                <p:cNvSpPr txBox="1"/>
                <p:nvPr/>
              </p:nvSpPr>
              <p:spPr>
                <a:xfrm>
                  <a:off x="8146912" y="4032142"/>
                  <a:ext cx="963950" cy="302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a:solidFill>
                                  <a:schemeClr val="accent2">
                                    <a:lumMod val="50000"/>
                                  </a:schemeClr>
                                </a:solidFill>
                                <a:latin typeface="Cambria Math" panose="02040503050406030204" pitchFamily="18" charset="0"/>
                              </a:rPr>
                            </m:ctrlPr>
                          </m:sSubPr>
                          <m:e>
                            <m:r>
                              <a:rPr lang="en-US" sz="2800" i="1">
                                <a:solidFill>
                                  <a:schemeClr val="accent2">
                                    <a:lumMod val="50000"/>
                                  </a:schemeClr>
                                </a:solidFill>
                                <a:latin typeface="Cambria Math" panose="02040503050406030204" pitchFamily="18" charset="0"/>
                              </a:rPr>
                              <m:t>𝑉</m:t>
                            </m:r>
                          </m:e>
                          <m:sub>
                            <m:r>
                              <a:rPr lang="en-US" sz="2800" i="1">
                                <a:solidFill>
                                  <a:schemeClr val="accent2">
                                    <a:lumMod val="50000"/>
                                  </a:schemeClr>
                                </a:solidFill>
                                <a:latin typeface="Cambria Math" panose="02040503050406030204" pitchFamily="18" charset="0"/>
                              </a:rPr>
                              <m:t>𝑅𝐹</m:t>
                            </m:r>
                          </m:sub>
                        </m:sSub>
                        <m:r>
                          <a:rPr lang="en-US" sz="2800" i="1">
                            <a:solidFill>
                              <a:schemeClr val="accent2">
                                <a:lumMod val="50000"/>
                              </a:schemeClr>
                            </a:solidFill>
                            <a:latin typeface="Cambria Math" panose="02040503050406030204" pitchFamily="18" charset="0"/>
                          </a:rPr>
                          <m:t>,</m:t>
                        </m:r>
                        <m:sSub>
                          <m:sSubPr>
                            <m:ctrlPr>
                              <a:rPr lang="en-US" sz="2800" i="1">
                                <a:solidFill>
                                  <a:schemeClr val="accent2">
                                    <a:lumMod val="50000"/>
                                  </a:schemeClr>
                                </a:solidFill>
                                <a:latin typeface="Cambria Math" panose="02040503050406030204" pitchFamily="18" charset="0"/>
                              </a:rPr>
                            </m:ctrlPr>
                          </m:sSubPr>
                          <m:e>
                            <m:r>
                              <m:rPr>
                                <m:sty m:val="p"/>
                              </m:rPr>
                              <a:rPr lang="en-US" sz="2800">
                                <a:solidFill>
                                  <a:schemeClr val="accent2">
                                    <a:lumMod val="50000"/>
                                  </a:schemeClr>
                                </a:solidFill>
                                <a:latin typeface="Cambria Math" panose="02040503050406030204" pitchFamily="18" charset="0"/>
                              </a:rPr>
                              <m:t>Ω</m:t>
                            </m:r>
                          </m:e>
                          <m:sub>
                            <m:r>
                              <a:rPr lang="en-US" sz="2800" i="1">
                                <a:solidFill>
                                  <a:schemeClr val="accent2">
                                    <a:lumMod val="50000"/>
                                  </a:schemeClr>
                                </a:solidFill>
                                <a:latin typeface="Cambria Math" panose="02040503050406030204" pitchFamily="18" charset="0"/>
                              </a:rPr>
                              <m:t>𝑅𝐹</m:t>
                            </m:r>
                          </m:sub>
                        </m:sSub>
                      </m:oMath>
                    </m:oMathPara>
                  </a14:m>
                  <a:endParaRPr lang="en-US" sz="2800" dirty="0">
                    <a:solidFill>
                      <a:schemeClr val="accent2">
                        <a:lumMod val="50000"/>
                      </a:schemeClr>
                    </a:solidFill>
                  </a:endParaRPr>
                </a:p>
              </p:txBody>
            </p:sp>
          </mc:Choice>
          <mc:Fallback xmlns="">
            <p:sp>
              <p:nvSpPr>
                <p:cNvPr id="84" name="TextBox 83">
                  <a:extLst>
                    <a:ext uri="{FF2B5EF4-FFF2-40B4-BE49-F238E27FC236}">
                      <a16:creationId xmlns:a16="http://schemas.microsoft.com/office/drawing/2014/main" id="{57369B66-F060-46D5-AD71-829DB12E26E8}"/>
                    </a:ext>
                  </a:extLst>
                </p:cNvPr>
                <p:cNvSpPr txBox="1">
                  <a:spLocks noRot="1" noChangeAspect="1" noMove="1" noResize="1" noEditPoints="1" noAdjustHandles="1" noChangeArrowheads="1" noChangeShapeType="1" noTextEdit="1"/>
                </p:cNvSpPr>
                <p:nvPr/>
              </p:nvSpPr>
              <p:spPr>
                <a:xfrm>
                  <a:off x="8146912" y="4032142"/>
                  <a:ext cx="963950" cy="302967"/>
                </a:xfrm>
                <a:prstGeom prst="rect">
                  <a:avLst/>
                </a:prstGeom>
                <a:blipFill>
                  <a:blip r:embed="rId6"/>
                  <a:stretch>
                    <a:fillRect/>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33FC6260-C078-43CA-A6FB-D786B79B7B94}"/>
              </a:ext>
            </a:extLst>
          </p:cNvPr>
          <p:cNvGrpSpPr/>
          <p:nvPr/>
        </p:nvGrpSpPr>
        <p:grpSpPr>
          <a:xfrm>
            <a:off x="4283912" y="3200338"/>
            <a:ext cx="7341775" cy="3026707"/>
            <a:chOff x="3012125" y="2250238"/>
            <a:chExt cx="5162185" cy="2128153"/>
          </a:xfrm>
        </p:grpSpPr>
        <p:sp>
          <p:nvSpPr>
            <p:cNvPr id="69" name="Cylinder 68">
              <a:extLst>
                <a:ext uri="{FF2B5EF4-FFF2-40B4-BE49-F238E27FC236}">
                  <a16:creationId xmlns:a16="http://schemas.microsoft.com/office/drawing/2014/main" id="{4FE0FFE7-A19B-4637-B72C-691A2C47A14E}"/>
                </a:ext>
              </a:extLst>
            </p:cNvPr>
            <p:cNvSpPr/>
            <p:nvPr/>
          </p:nvSpPr>
          <p:spPr>
            <a:xfrm rot="5400000">
              <a:off x="4791124" y="807877"/>
              <a:ext cx="235025" cy="3119747"/>
            </a:xfrm>
            <a:prstGeom prst="can">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20" dirty="0"/>
            </a:p>
          </p:txBody>
        </p:sp>
        <p:sp>
          <p:nvSpPr>
            <p:cNvPr id="68" name="Cylinder 67">
              <a:extLst>
                <a:ext uri="{FF2B5EF4-FFF2-40B4-BE49-F238E27FC236}">
                  <a16:creationId xmlns:a16="http://schemas.microsoft.com/office/drawing/2014/main" id="{611974EE-BAE2-4662-861D-0CE8A65FBE10}"/>
                </a:ext>
              </a:extLst>
            </p:cNvPr>
            <p:cNvSpPr/>
            <p:nvPr/>
          </p:nvSpPr>
          <p:spPr>
            <a:xfrm rot="5400000">
              <a:off x="4454486" y="1580963"/>
              <a:ext cx="235025" cy="3119747"/>
            </a:xfrm>
            <a:prstGeom prst="can">
              <a:avLst/>
            </a:prstGeom>
            <a:solidFill>
              <a:srgbClr val="8CAF47"/>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20"/>
            </a:p>
          </p:txBody>
        </p:sp>
        <p:cxnSp>
          <p:nvCxnSpPr>
            <p:cNvPr id="108" name="Straight Connector 107">
              <a:extLst>
                <a:ext uri="{FF2B5EF4-FFF2-40B4-BE49-F238E27FC236}">
                  <a16:creationId xmlns:a16="http://schemas.microsoft.com/office/drawing/2014/main" id="{8F2BA195-BC01-4702-87B9-D14CAD8FD0B3}"/>
                </a:ext>
              </a:extLst>
            </p:cNvPr>
            <p:cNvCxnSpPr>
              <a:cxnSpLocks/>
            </p:cNvCxnSpPr>
            <p:nvPr/>
          </p:nvCxnSpPr>
          <p:spPr>
            <a:xfrm>
              <a:off x="6101610" y="3145869"/>
              <a:ext cx="1811864" cy="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3DB9668-1249-40E8-9A9A-7036D6705D67}"/>
                </a:ext>
              </a:extLst>
            </p:cNvPr>
            <p:cNvCxnSpPr>
              <a:cxnSpLocks/>
            </p:cNvCxnSpPr>
            <p:nvPr/>
          </p:nvCxnSpPr>
          <p:spPr>
            <a:xfrm flipV="1">
              <a:off x="6439934" y="2358234"/>
              <a:ext cx="1481126" cy="10098"/>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70918E2-4665-421E-B80D-72B9CCFB8E3D}"/>
                </a:ext>
              </a:extLst>
            </p:cNvPr>
            <p:cNvCxnSpPr>
              <a:cxnSpLocks/>
            </p:cNvCxnSpPr>
            <p:nvPr/>
          </p:nvCxnSpPr>
          <p:spPr>
            <a:xfrm>
              <a:off x="7913474" y="2358234"/>
              <a:ext cx="0" cy="1224709"/>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B86C5F83-9FE2-43E9-9802-28007185DB05}"/>
                </a:ext>
              </a:extLst>
            </p:cNvPr>
            <p:cNvGrpSpPr/>
            <p:nvPr/>
          </p:nvGrpSpPr>
          <p:grpSpPr>
            <a:xfrm>
              <a:off x="7741251" y="3582943"/>
              <a:ext cx="360040" cy="72008"/>
              <a:chOff x="5364088" y="3789040"/>
              <a:chExt cx="360040" cy="72008"/>
            </a:xfrm>
          </p:grpSpPr>
          <p:cxnSp>
            <p:nvCxnSpPr>
              <p:cNvPr id="163" name="Straight Connector 162">
                <a:extLst>
                  <a:ext uri="{FF2B5EF4-FFF2-40B4-BE49-F238E27FC236}">
                    <a16:creationId xmlns:a16="http://schemas.microsoft.com/office/drawing/2014/main" id="{0CE588E2-7071-4507-BD4F-E3CC2F7D7FEC}"/>
                  </a:ext>
                </a:extLst>
              </p:cNvPr>
              <p:cNvCxnSpPr/>
              <p:nvPr/>
            </p:nvCxnSpPr>
            <p:spPr>
              <a:xfrm>
                <a:off x="5364088" y="3789040"/>
                <a:ext cx="360040" cy="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1AC10265-D460-492F-B3CD-E80F38B2E007}"/>
                  </a:ext>
                </a:extLst>
              </p:cNvPr>
              <p:cNvCxnSpPr>
                <a:cxnSpLocks/>
              </p:cNvCxnSpPr>
              <p:nvPr/>
            </p:nvCxnSpPr>
            <p:spPr>
              <a:xfrm>
                <a:off x="5436096" y="3861048"/>
                <a:ext cx="216024" cy="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65" name="Straight Connector 164">
              <a:extLst>
                <a:ext uri="{FF2B5EF4-FFF2-40B4-BE49-F238E27FC236}">
                  <a16:creationId xmlns:a16="http://schemas.microsoft.com/office/drawing/2014/main" id="{49199EC7-3DB5-4C55-B016-2129A200E857}"/>
                </a:ext>
              </a:extLst>
            </p:cNvPr>
            <p:cNvCxnSpPr/>
            <p:nvPr/>
          </p:nvCxnSpPr>
          <p:spPr>
            <a:xfrm>
              <a:off x="7921060" y="3654951"/>
              <a:ext cx="0" cy="19010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66" name="Isosceles Triangle 165">
              <a:extLst>
                <a:ext uri="{FF2B5EF4-FFF2-40B4-BE49-F238E27FC236}">
                  <a16:creationId xmlns:a16="http://schemas.microsoft.com/office/drawing/2014/main" id="{472E4AFB-6F8C-4097-A7AD-1A784CD50EC9}"/>
                </a:ext>
              </a:extLst>
            </p:cNvPr>
            <p:cNvSpPr/>
            <p:nvPr/>
          </p:nvSpPr>
          <p:spPr>
            <a:xfrm rot="10800000">
              <a:off x="7785805" y="3828030"/>
              <a:ext cx="288032" cy="248303"/>
            </a:xfrm>
            <a:prstGeom prst="triangle">
              <a:avLst/>
            </a:prstGeom>
            <a:solidFill>
              <a:schemeClr val="bg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20"/>
            </a:p>
          </p:txBody>
        </p:sp>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8070C4A1-C125-4A0E-A7E1-CD0133F4126E}"/>
                    </a:ext>
                  </a:extLst>
                </p:cNvPr>
                <p:cNvSpPr txBox="1"/>
                <p:nvPr/>
              </p:nvSpPr>
              <p:spPr>
                <a:xfrm>
                  <a:off x="7652638" y="4032142"/>
                  <a:ext cx="521672"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accent3">
                                    <a:lumMod val="50000"/>
                                  </a:schemeClr>
                                </a:solidFill>
                                <a:latin typeface="Cambria Math" panose="02040503050406030204" pitchFamily="18" charset="0"/>
                              </a:rPr>
                            </m:ctrlPr>
                          </m:sSubPr>
                          <m:e>
                            <m:r>
                              <a:rPr lang="en-US" sz="3200" i="1">
                                <a:solidFill>
                                  <a:schemeClr val="accent3">
                                    <a:lumMod val="50000"/>
                                  </a:schemeClr>
                                </a:solidFill>
                                <a:latin typeface="Cambria Math" panose="02040503050406030204" pitchFamily="18" charset="0"/>
                              </a:rPr>
                              <m:t>𝑉</m:t>
                            </m:r>
                          </m:e>
                          <m:sub>
                            <m:r>
                              <a:rPr lang="en-US" sz="3200" i="1">
                                <a:solidFill>
                                  <a:schemeClr val="accent3">
                                    <a:lumMod val="50000"/>
                                  </a:schemeClr>
                                </a:solidFill>
                                <a:latin typeface="Cambria Math" panose="02040503050406030204" pitchFamily="18" charset="0"/>
                              </a:rPr>
                              <m:t>𝐷𝐶</m:t>
                            </m:r>
                          </m:sub>
                        </m:sSub>
                      </m:oMath>
                    </m:oMathPara>
                  </a14:m>
                  <a:endParaRPr lang="en-US" sz="3200" dirty="0">
                    <a:solidFill>
                      <a:schemeClr val="accent3">
                        <a:lumMod val="50000"/>
                      </a:schemeClr>
                    </a:solidFill>
                  </a:endParaRPr>
                </a:p>
              </p:txBody>
            </p:sp>
          </mc:Choice>
          <mc:Fallback xmlns="">
            <p:sp>
              <p:nvSpPr>
                <p:cNvPr id="181" name="TextBox 180">
                  <a:extLst>
                    <a:ext uri="{FF2B5EF4-FFF2-40B4-BE49-F238E27FC236}">
                      <a16:creationId xmlns:a16="http://schemas.microsoft.com/office/drawing/2014/main" id="{8070C4A1-C125-4A0E-A7E1-CD0133F4126E}"/>
                    </a:ext>
                  </a:extLst>
                </p:cNvPr>
                <p:cNvSpPr txBox="1">
                  <a:spLocks noRot="1" noChangeAspect="1" noMove="1" noResize="1" noEditPoints="1" noAdjustHandles="1" noChangeArrowheads="1" noChangeShapeType="1" noTextEdit="1"/>
                </p:cNvSpPr>
                <p:nvPr/>
              </p:nvSpPr>
              <p:spPr>
                <a:xfrm>
                  <a:off x="7652638" y="4032142"/>
                  <a:ext cx="521672" cy="346249"/>
                </a:xfrm>
                <a:prstGeom prst="rect">
                  <a:avLst/>
                </a:prstGeom>
                <a:blipFill>
                  <a:blip r:embed="rId7"/>
                  <a:stretch>
                    <a:fillRect/>
                  </a:stretch>
                </a:blipFill>
              </p:spPr>
              <p:txBody>
                <a:bodyPr/>
                <a:lstStyle/>
                <a:p>
                  <a:r>
                    <a:rPr lang="en-US">
                      <a:noFill/>
                    </a:rPr>
                    <a:t> </a:t>
                  </a:r>
                </a:p>
              </p:txBody>
            </p:sp>
          </mc:Fallback>
        </mc:AlternateContent>
      </p:grpSp>
      <p:grpSp>
        <p:nvGrpSpPr>
          <p:cNvPr id="94" name="Group 93">
            <a:extLst>
              <a:ext uri="{FF2B5EF4-FFF2-40B4-BE49-F238E27FC236}">
                <a16:creationId xmlns:a16="http://schemas.microsoft.com/office/drawing/2014/main" id="{D67D0ACE-1E7A-4410-9290-2735A133D8FC}"/>
              </a:ext>
            </a:extLst>
          </p:cNvPr>
          <p:cNvGrpSpPr/>
          <p:nvPr/>
        </p:nvGrpSpPr>
        <p:grpSpPr>
          <a:xfrm>
            <a:off x="3628576" y="3661189"/>
            <a:ext cx="7043515" cy="2504299"/>
            <a:chOff x="2551342" y="2574274"/>
            <a:chExt cx="4952471" cy="1760835"/>
          </a:xfrm>
        </p:grpSpPr>
        <p:cxnSp>
          <p:nvCxnSpPr>
            <p:cNvPr id="8" name="Straight Connector 7">
              <a:extLst>
                <a:ext uri="{FF2B5EF4-FFF2-40B4-BE49-F238E27FC236}">
                  <a16:creationId xmlns:a16="http://schemas.microsoft.com/office/drawing/2014/main" id="{3ECB60CB-38AD-48AA-8050-1B871556E795}"/>
                </a:ext>
              </a:extLst>
            </p:cNvPr>
            <p:cNvCxnSpPr>
              <a:cxnSpLocks/>
            </p:cNvCxnSpPr>
            <p:nvPr/>
          </p:nvCxnSpPr>
          <p:spPr>
            <a:xfrm>
              <a:off x="3300159" y="2754294"/>
              <a:ext cx="3276368" cy="0"/>
            </a:xfrm>
            <a:prstGeom prst="line">
              <a:avLst/>
            </a:prstGeom>
            <a:ln w="28575">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40B89E2D-C621-4F83-B2DE-CC8613354E1F}"/>
                </a:ext>
              </a:extLst>
            </p:cNvPr>
            <p:cNvGrpSpPr/>
            <p:nvPr/>
          </p:nvGrpSpPr>
          <p:grpSpPr>
            <a:xfrm>
              <a:off x="2551342" y="2574274"/>
              <a:ext cx="4952471" cy="1760835"/>
              <a:chOff x="2551342" y="2574274"/>
              <a:chExt cx="4952471" cy="1760835"/>
            </a:xfrm>
          </p:grpSpPr>
          <p:sp>
            <p:nvSpPr>
              <p:cNvPr id="63" name="Cylinder 62">
                <a:extLst>
                  <a:ext uri="{FF2B5EF4-FFF2-40B4-BE49-F238E27FC236}">
                    <a16:creationId xmlns:a16="http://schemas.microsoft.com/office/drawing/2014/main" id="{97F5FBFA-BED1-4E30-A864-B261A0E83F33}"/>
                  </a:ext>
                </a:extLst>
              </p:cNvPr>
              <p:cNvSpPr/>
              <p:nvPr/>
            </p:nvSpPr>
            <p:spPr>
              <a:xfrm rot="5400000">
                <a:off x="6024593" y="2333777"/>
                <a:ext cx="360040" cy="84103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20"/>
              </a:p>
            </p:txBody>
          </p:sp>
          <p:grpSp>
            <p:nvGrpSpPr>
              <p:cNvPr id="85" name="Group 84">
                <a:extLst>
                  <a:ext uri="{FF2B5EF4-FFF2-40B4-BE49-F238E27FC236}">
                    <a16:creationId xmlns:a16="http://schemas.microsoft.com/office/drawing/2014/main" id="{ECC51BF8-25DB-48C5-BB55-D4C22AE38CF6}"/>
                  </a:ext>
                </a:extLst>
              </p:cNvPr>
              <p:cNvGrpSpPr/>
              <p:nvPr/>
            </p:nvGrpSpPr>
            <p:grpSpPr>
              <a:xfrm>
                <a:off x="2551342" y="2597676"/>
                <a:ext cx="4952471" cy="1737433"/>
                <a:chOff x="2551342" y="2597676"/>
                <a:chExt cx="4952471" cy="1737433"/>
              </a:xfrm>
            </p:grpSpPr>
            <p:cxnSp>
              <p:nvCxnSpPr>
                <p:cNvPr id="96" name="Straight Connector 95">
                  <a:extLst>
                    <a:ext uri="{FF2B5EF4-FFF2-40B4-BE49-F238E27FC236}">
                      <a16:creationId xmlns:a16="http://schemas.microsoft.com/office/drawing/2014/main" id="{2920743B-C15E-4B6D-AF61-07151D07A884}"/>
                    </a:ext>
                  </a:extLst>
                </p:cNvPr>
                <p:cNvCxnSpPr>
                  <a:cxnSpLocks/>
                </p:cNvCxnSpPr>
                <p:nvPr/>
              </p:nvCxnSpPr>
              <p:spPr>
                <a:xfrm flipH="1">
                  <a:off x="2551342" y="2762493"/>
                  <a:ext cx="216024"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94BC88C9-B8F5-43E5-852F-AED7DECF0360}"/>
                    </a:ext>
                  </a:extLst>
                </p:cNvPr>
                <p:cNvGrpSpPr/>
                <p:nvPr/>
              </p:nvGrpSpPr>
              <p:grpSpPr>
                <a:xfrm>
                  <a:off x="7102704" y="3582943"/>
                  <a:ext cx="360040" cy="72008"/>
                  <a:chOff x="5364088" y="3789040"/>
                  <a:chExt cx="360040" cy="72008"/>
                </a:xfrm>
              </p:grpSpPr>
              <p:cxnSp>
                <p:nvCxnSpPr>
                  <p:cNvPr id="17" name="Straight Connector 16">
                    <a:extLst>
                      <a:ext uri="{FF2B5EF4-FFF2-40B4-BE49-F238E27FC236}">
                        <a16:creationId xmlns:a16="http://schemas.microsoft.com/office/drawing/2014/main" id="{E97EACBE-C883-4E0A-BADF-B40671D0802F}"/>
                      </a:ext>
                    </a:extLst>
                  </p:cNvPr>
                  <p:cNvCxnSpPr/>
                  <p:nvPr/>
                </p:nvCxnSpPr>
                <p:spPr>
                  <a:xfrm>
                    <a:off x="5364088" y="3789040"/>
                    <a:ext cx="36004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DA097-B1D0-45FD-9386-D41F22AABA0D}"/>
                      </a:ext>
                    </a:extLst>
                  </p:cNvPr>
                  <p:cNvCxnSpPr>
                    <a:cxnSpLocks/>
                  </p:cNvCxnSpPr>
                  <p:nvPr/>
                </p:nvCxnSpPr>
                <p:spPr>
                  <a:xfrm>
                    <a:off x="5436096" y="3861048"/>
                    <a:ext cx="216024"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86" name="Straight Connector 85">
                  <a:extLst>
                    <a:ext uri="{FF2B5EF4-FFF2-40B4-BE49-F238E27FC236}">
                      <a16:creationId xmlns:a16="http://schemas.microsoft.com/office/drawing/2014/main" id="{36055E27-7BD5-478F-8495-34BED3232876}"/>
                    </a:ext>
                  </a:extLst>
                </p:cNvPr>
                <p:cNvCxnSpPr>
                  <a:cxnSpLocks/>
                </p:cNvCxnSpPr>
                <p:nvPr/>
              </p:nvCxnSpPr>
              <p:spPr>
                <a:xfrm flipV="1">
                  <a:off x="7284820" y="2752199"/>
                  <a:ext cx="0" cy="833398"/>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A6D216A-A50F-4463-B17A-B8D5896FB143}"/>
                    </a:ext>
                  </a:extLst>
                </p:cNvPr>
                <p:cNvCxnSpPr>
                  <a:cxnSpLocks/>
                </p:cNvCxnSpPr>
                <p:nvPr/>
              </p:nvCxnSpPr>
              <p:spPr>
                <a:xfrm>
                  <a:off x="6589123" y="2761724"/>
                  <a:ext cx="695697"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882290E-F2F7-4DA1-B4E9-83138ECF1B65}"/>
                    </a:ext>
                  </a:extLst>
                </p:cNvPr>
                <p:cNvCxnSpPr>
                  <a:cxnSpLocks/>
                </p:cNvCxnSpPr>
                <p:nvPr/>
              </p:nvCxnSpPr>
              <p:spPr>
                <a:xfrm>
                  <a:off x="2556675" y="3448452"/>
                  <a:ext cx="4715549"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A7C6AD6-129E-4221-863B-258C3F218821}"/>
                    </a:ext>
                  </a:extLst>
                </p:cNvPr>
                <p:cNvCxnSpPr/>
                <p:nvPr/>
              </p:nvCxnSpPr>
              <p:spPr>
                <a:xfrm flipV="1">
                  <a:off x="2556675" y="2761724"/>
                  <a:ext cx="0" cy="686728"/>
                </a:xfrm>
                <a:prstGeom prst="straightConnector1">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367AEA-5F73-4595-A581-0D0129929B10}"/>
                    </a:ext>
                  </a:extLst>
                </p:cNvPr>
                <p:cNvCxnSpPr/>
                <p:nvPr/>
              </p:nvCxnSpPr>
              <p:spPr>
                <a:xfrm>
                  <a:off x="7282513" y="3654951"/>
                  <a:ext cx="0" cy="190102"/>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Isosceles Triangle 36">
                  <a:extLst>
                    <a:ext uri="{FF2B5EF4-FFF2-40B4-BE49-F238E27FC236}">
                      <a16:creationId xmlns:a16="http://schemas.microsoft.com/office/drawing/2014/main" id="{DAD80611-AAAD-4612-A861-693620919FD6}"/>
                    </a:ext>
                  </a:extLst>
                </p:cNvPr>
                <p:cNvSpPr/>
                <p:nvPr/>
              </p:nvSpPr>
              <p:spPr>
                <a:xfrm rot="10800000">
                  <a:off x="7147258" y="3828030"/>
                  <a:ext cx="288032" cy="248303"/>
                </a:xfrm>
                <a:prstGeom prst="triangl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20"/>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0F8FDA3E-FE3C-495A-A361-E4EB0A5E44AB}"/>
                        </a:ext>
                      </a:extLst>
                    </p:cNvPr>
                    <p:cNvSpPr txBox="1"/>
                    <p:nvPr/>
                  </p:nvSpPr>
                  <p:spPr>
                    <a:xfrm>
                      <a:off x="7061218" y="4032142"/>
                      <a:ext cx="442595" cy="302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panose="02040503050406030204" pitchFamily="18" charset="0"/>
                                  </a:rPr>
                                  <m:t>𝑉</m:t>
                                </m:r>
                              </m:e>
                              <m:sub>
                                <m:r>
                                  <a:rPr lang="en-US" sz="2800" i="1">
                                    <a:solidFill>
                                      <a:schemeClr val="tx2">
                                        <a:lumMod val="50000"/>
                                      </a:schemeClr>
                                    </a:solidFill>
                                    <a:latin typeface="Cambria Math" panose="02040503050406030204" pitchFamily="18" charset="0"/>
                                  </a:rPr>
                                  <m:t>𝐸𝐶</m:t>
                                </m:r>
                              </m:sub>
                            </m:sSub>
                          </m:oMath>
                        </m:oMathPara>
                      </a14:m>
                      <a:endParaRPr lang="en-US" sz="2800" dirty="0">
                        <a:solidFill>
                          <a:schemeClr val="tx2">
                            <a:lumMod val="50000"/>
                          </a:schemeClr>
                        </a:solidFill>
                      </a:endParaRPr>
                    </a:p>
                  </p:txBody>
                </p:sp>
              </mc:Choice>
              <mc:Fallback xmlns="">
                <p:sp>
                  <p:nvSpPr>
                    <p:cNvPr id="182" name="TextBox 181">
                      <a:extLst>
                        <a:ext uri="{FF2B5EF4-FFF2-40B4-BE49-F238E27FC236}">
                          <a16:creationId xmlns:a16="http://schemas.microsoft.com/office/drawing/2014/main" id="{0F8FDA3E-FE3C-495A-A361-E4EB0A5E44AB}"/>
                        </a:ext>
                      </a:extLst>
                    </p:cNvPr>
                    <p:cNvSpPr txBox="1">
                      <a:spLocks noRot="1" noChangeAspect="1" noMove="1" noResize="1" noEditPoints="1" noAdjustHandles="1" noChangeArrowheads="1" noChangeShapeType="1" noTextEdit="1"/>
                    </p:cNvSpPr>
                    <p:nvPr/>
                  </p:nvSpPr>
                  <p:spPr>
                    <a:xfrm>
                      <a:off x="7061218" y="4032142"/>
                      <a:ext cx="442595" cy="302967"/>
                    </a:xfrm>
                    <a:prstGeom prst="rect">
                      <a:avLst/>
                    </a:prstGeom>
                    <a:blipFill>
                      <a:blip r:embed="rId8"/>
                      <a:stretch>
                        <a:fillRect/>
                      </a:stretch>
                    </a:blipFill>
                  </p:spPr>
                  <p:txBody>
                    <a:bodyPr/>
                    <a:lstStyle/>
                    <a:p>
                      <a:r>
                        <a:rPr lang="en-US">
                          <a:noFill/>
                        </a:rPr>
                        <a:t> </a:t>
                      </a:r>
                    </a:p>
                  </p:txBody>
                </p:sp>
              </mc:Fallback>
            </mc:AlternateContent>
            <p:sp>
              <p:nvSpPr>
                <p:cNvPr id="6" name="Cylinder 5">
                  <a:extLst>
                    <a:ext uri="{FF2B5EF4-FFF2-40B4-BE49-F238E27FC236}">
                      <a16:creationId xmlns:a16="http://schemas.microsoft.com/office/drawing/2014/main" id="{95EB2E94-A1A3-440B-85A2-5D726833F9FC}"/>
                    </a:ext>
                  </a:extLst>
                </p:cNvPr>
                <p:cNvSpPr/>
                <p:nvPr/>
              </p:nvSpPr>
              <p:spPr>
                <a:xfrm rot="5400000">
                  <a:off x="2964592" y="2357179"/>
                  <a:ext cx="360040" cy="84103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20"/>
                </a:p>
              </p:txBody>
            </p:sp>
          </p:grpSp>
        </p:grpSp>
      </p:grpSp>
      <p:grpSp>
        <p:nvGrpSpPr>
          <p:cNvPr id="93" name="Group 92">
            <a:extLst>
              <a:ext uri="{FF2B5EF4-FFF2-40B4-BE49-F238E27FC236}">
                <a16:creationId xmlns:a16="http://schemas.microsoft.com/office/drawing/2014/main" id="{AFB8B300-02D9-4C12-AD07-E92BD3AD5591}"/>
              </a:ext>
            </a:extLst>
          </p:cNvPr>
          <p:cNvGrpSpPr/>
          <p:nvPr/>
        </p:nvGrpSpPr>
        <p:grpSpPr>
          <a:xfrm>
            <a:off x="4283913" y="3480548"/>
            <a:ext cx="7954803" cy="334258"/>
            <a:chOff x="3012126" y="2447260"/>
            <a:chExt cx="5593221" cy="235025"/>
          </a:xfrm>
        </p:grpSpPr>
        <p:sp>
          <p:nvSpPr>
            <p:cNvPr id="66" name="Cylinder 65">
              <a:extLst>
                <a:ext uri="{FF2B5EF4-FFF2-40B4-BE49-F238E27FC236}">
                  <a16:creationId xmlns:a16="http://schemas.microsoft.com/office/drawing/2014/main" id="{4BA6FE8F-842E-4A50-8DC9-BE61C94117BF}"/>
                </a:ext>
              </a:extLst>
            </p:cNvPr>
            <p:cNvSpPr/>
            <p:nvPr/>
          </p:nvSpPr>
          <p:spPr>
            <a:xfrm rot="5400000">
              <a:off x="4454487" y="1004899"/>
              <a:ext cx="235025" cy="3119747"/>
            </a:xfrm>
            <a:prstGeom prst="can">
              <a:avLst/>
            </a:prstGeom>
            <a:solidFill>
              <a:srgbClr val="A73E3B"/>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20" dirty="0"/>
            </a:p>
          </p:txBody>
        </p:sp>
        <p:cxnSp>
          <p:nvCxnSpPr>
            <p:cNvPr id="167" name="Straight Connector 166">
              <a:extLst>
                <a:ext uri="{FF2B5EF4-FFF2-40B4-BE49-F238E27FC236}">
                  <a16:creationId xmlns:a16="http://schemas.microsoft.com/office/drawing/2014/main" id="{CCE77700-6E9F-4035-B335-9F34DB12C679}"/>
                </a:ext>
              </a:extLst>
            </p:cNvPr>
            <p:cNvCxnSpPr>
              <a:cxnSpLocks/>
            </p:cNvCxnSpPr>
            <p:nvPr/>
          </p:nvCxnSpPr>
          <p:spPr>
            <a:xfrm>
              <a:off x="6096360" y="2556517"/>
              <a:ext cx="2508987"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2" name="Trapezoid 61"/>
          <p:cNvSpPr/>
          <p:nvPr/>
        </p:nvSpPr>
        <p:spPr>
          <a:xfrm rot="18000000">
            <a:off x="7509400" y="3161289"/>
            <a:ext cx="1007704" cy="3007731"/>
          </a:xfrm>
          <a:prstGeom prst="trapezoid">
            <a:avLst>
              <a:gd name="adj" fmla="val 49243"/>
            </a:avLst>
          </a:prstGeom>
          <a:gradFill flip="none" rotWithShape="1">
            <a:gsLst>
              <a:gs pos="0">
                <a:schemeClr val="accent4">
                  <a:lumMod val="20000"/>
                  <a:lumOff val="80000"/>
                  <a:alpha val="70000"/>
                </a:schemeClr>
              </a:gs>
              <a:gs pos="50000">
                <a:srgbClr val="7030A0">
                  <a:alpha val="70000"/>
                </a:srgbClr>
              </a:gs>
              <a:gs pos="100000">
                <a:schemeClr val="accent4">
                  <a:lumMod val="30000"/>
                  <a:lumOff val="70000"/>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20"/>
          </a:p>
        </p:txBody>
      </p:sp>
      <p:sp>
        <p:nvSpPr>
          <p:cNvPr id="67" name="Trapezoid 66"/>
          <p:cNvSpPr/>
          <p:nvPr/>
        </p:nvSpPr>
        <p:spPr>
          <a:xfrm rot="3600000">
            <a:off x="4913631" y="3159758"/>
            <a:ext cx="1007704" cy="3007731"/>
          </a:xfrm>
          <a:prstGeom prst="trapezoid">
            <a:avLst>
              <a:gd name="adj" fmla="val 49153"/>
            </a:avLst>
          </a:prstGeom>
          <a:gradFill flip="none" rotWithShape="1">
            <a:gsLst>
              <a:gs pos="0">
                <a:srgbClr val="FF7979">
                  <a:alpha val="70000"/>
                </a:srgbClr>
              </a:gs>
              <a:gs pos="50000">
                <a:srgbClr val="FF0000">
                  <a:alpha val="70000"/>
                </a:srgbClr>
              </a:gs>
              <a:gs pos="100000">
                <a:srgbClr val="FF7979">
                  <a:alpha val="7000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20"/>
          </a:p>
        </p:txBody>
      </p:sp>
      <p:sp>
        <p:nvSpPr>
          <p:cNvPr id="3" name="Slide Number Placeholder 2"/>
          <p:cNvSpPr>
            <a:spLocks noGrp="1"/>
          </p:cNvSpPr>
          <p:nvPr>
            <p:ph type="sldNum" sz="quarter" idx="12"/>
          </p:nvPr>
        </p:nvSpPr>
        <p:spPr/>
        <p:txBody>
          <a:bodyPr/>
          <a:lstStyle/>
          <a:p>
            <a:fld id="{1BCA13AE-FB48-4972-BEAB-27BADD63CCAA}" type="slidenum">
              <a:rPr lang="en-US" smtClean="0"/>
              <a:t>5</a:t>
            </a:fld>
            <a:endParaRPr lang="en-US"/>
          </a:p>
        </p:txBody>
      </p:sp>
    </p:spTree>
    <p:extLst>
      <p:ext uri="{BB962C8B-B14F-4D97-AF65-F5344CB8AC3E}">
        <p14:creationId xmlns:p14="http://schemas.microsoft.com/office/powerpoint/2010/main" val="14979129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par>
                                <p:cTn id="13" presetID="10"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fade">
                                      <p:cBhvr>
                                        <p:cTn id="15" dur="500"/>
                                        <p:tgtEl>
                                          <p:spTgt spid="93"/>
                                        </p:tgtEl>
                                      </p:cBhvr>
                                    </p:animEffect>
                                  </p:childTnLst>
                                </p:cTn>
                              </p:par>
                              <p:par>
                                <p:cTn id="16" presetID="10" presetClass="entr" presetSubtype="0" fill="hold" nodeType="withEffect">
                                  <p:stCondLst>
                                    <p:cond delay="0"/>
                                  </p:stCondLst>
                                  <p:childTnLst>
                                    <p:set>
                                      <p:cBhvr>
                                        <p:cTn id="17" dur="1" fill="hold">
                                          <p:stCondLst>
                                            <p:cond delay="0"/>
                                          </p:stCondLst>
                                        </p:cTn>
                                        <p:tgtEl>
                                          <p:spTgt spid="91"/>
                                        </p:tgtEl>
                                        <p:attrNameLst>
                                          <p:attrName>style.visibility</p:attrName>
                                        </p:attrNameLst>
                                      </p:cBhvr>
                                      <p:to>
                                        <p:strVal val="visible"/>
                                      </p:to>
                                    </p:set>
                                    <p:animEffect transition="in" filter="fade">
                                      <p:cBhvr>
                                        <p:cTn id="18" dur="500"/>
                                        <p:tgtEl>
                                          <p:spTgt spid="91"/>
                                        </p:tgtEl>
                                      </p:cBhvr>
                                    </p:animEffect>
                                  </p:childTnLst>
                                </p:cTn>
                              </p:par>
                              <p:par>
                                <p:cTn id="19" presetID="1" presetClass="entr" presetSubtype="0" fill="hold" nodeType="withEffect">
                                  <p:stCondLst>
                                    <p:cond delay="0"/>
                                  </p:stCondLst>
                                  <p:childTnLst>
                                    <p:set>
                                      <p:cBhvr>
                                        <p:cTn id="20" dur="1" fill="hold">
                                          <p:stCondLst>
                                            <p:cond delay="0"/>
                                          </p:stCondLst>
                                        </p:cTn>
                                        <p:tgtEl>
                                          <p:spTgt spid="112">
                                            <p:txEl>
                                              <p:pRg st="4" end="4"/>
                                            </p:txEl>
                                          </p:spTgt>
                                        </p:tgtEl>
                                        <p:attrNameLst>
                                          <p:attrName>style.visibility</p:attrName>
                                        </p:attrNameLst>
                                      </p:cBhvr>
                                      <p:to>
                                        <p:strVal val="visible"/>
                                      </p:to>
                                    </p:set>
                                  </p:childTnLst>
                                </p:cTn>
                              </p:par>
                              <p:par>
                                <p:cTn id="21" presetID="10"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500"/>
                                        <p:tgtEl>
                                          <p:spTgt spid="67"/>
                                        </p:tgtEl>
                                      </p:cBhvr>
                                    </p:animEffect>
                                  </p:childTnLst>
                                </p:cTn>
                              </p:par>
                              <p:par>
                                <p:cTn id="27" presetID="1" presetClass="entr" presetSubtype="0" fill="hold" nodeType="withEffect">
                                  <p:stCondLst>
                                    <p:cond delay="0"/>
                                  </p:stCondLst>
                                  <p:childTnLst>
                                    <p:set>
                                      <p:cBhvr>
                                        <p:cTn id="28" dur="1" fill="hold">
                                          <p:stCondLst>
                                            <p:cond delay="0"/>
                                          </p:stCondLst>
                                        </p:cTn>
                                        <p:tgtEl>
                                          <p:spTgt spid="1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4192189" y="7711504"/>
            <a:ext cx="1858218" cy="586116"/>
            <a:chOff x="4192189" y="8312006"/>
            <a:chExt cx="1858218" cy="586116"/>
          </a:xfrm>
        </p:grpSpPr>
        <p:cxnSp>
          <p:nvCxnSpPr>
            <p:cNvPr id="6" name="Straight Connector 5"/>
            <p:cNvCxnSpPr/>
            <p:nvPr/>
          </p:nvCxnSpPr>
          <p:spPr>
            <a:xfrm>
              <a:off x="5252878" y="8410580"/>
              <a:ext cx="7925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5316878" y="8686849"/>
              <a:ext cx="697167" cy="139652"/>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257896" y="8755925"/>
              <a:ext cx="7925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4192189" y="8312006"/>
                  <a:ext cx="1084541" cy="586116"/>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f>
                            <m:fPr>
                              <m:type m:val="lin"/>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b>
                      </m:sSub>
                    </m:oMath>
                  </a14:m>
                  <a:r>
                    <a:rPr lang="en-US" dirty="0"/>
                    <a:t> </a:t>
                  </a:r>
                </a:p>
              </p:txBody>
            </p:sp>
          </mc:Choice>
          <mc:Fallback xmlns="">
            <p:sp>
              <p:nvSpPr>
                <p:cNvPr id="23" name="TextBox 22"/>
                <p:cNvSpPr txBox="1">
                  <a:spLocks noRot="1" noChangeAspect="1" noMove="1" noResize="1" noEditPoints="1" noAdjustHandles="1" noChangeArrowheads="1" noChangeShapeType="1" noTextEdit="1"/>
                </p:cNvSpPr>
                <p:nvPr/>
              </p:nvSpPr>
              <p:spPr>
                <a:xfrm>
                  <a:off x="4192189" y="8312006"/>
                  <a:ext cx="1084541" cy="586116"/>
                </a:xfrm>
                <a:prstGeom prst="rect">
                  <a:avLst/>
                </a:prstGeom>
                <a:blipFill>
                  <a:blip r:embed="rId3"/>
                  <a:stretch>
                    <a:fillRect l="-2247"/>
                  </a:stretch>
                </a:blipFill>
              </p:spPr>
              <p:txBody>
                <a:bodyPr/>
                <a:lstStyle/>
                <a:p>
                  <a:r>
                    <a:rPr lang="en-US">
                      <a:noFill/>
                    </a:rPr>
                    <a:t> </a:t>
                  </a:r>
                </a:p>
              </p:txBody>
            </p:sp>
          </mc:Fallback>
        </mc:AlternateContent>
      </p:grpSp>
      <p:grpSp>
        <p:nvGrpSpPr>
          <p:cNvPr id="47" name="Group 46"/>
          <p:cNvGrpSpPr/>
          <p:nvPr/>
        </p:nvGrpSpPr>
        <p:grpSpPr>
          <a:xfrm>
            <a:off x="4163785" y="2862879"/>
            <a:ext cx="1886622" cy="1136316"/>
            <a:chOff x="4163785" y="3463381"/>
            <a:chExt cx="1886622" cy="1136316"/>
          </a:xfrm>
        </p:grpSpPr>
        <p:cxnSp>
          <p:nvCxnSpPr>
            <p:cNvPr id="7" name="Straight Connector 6"/>
            <p:cNvCxnSpPr/>
            <p:nvPr/>
          </p:nvCxnSpPr>
          <p:spPr>
            <a:xfrm>
              <a:off x="5257896" y="4321553"/>
              <a:ext cx="7925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257896" y="4035496"/>
              <a:ext cx="7925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4163785" y="3463381"/>
                  <a:ext cx="1141350" cy="586116"/>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f>
                            <m:fPr>
                              <m:type m:val="lin"/>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b>
                      </m:sSub>
                    </m:oMath>
                  </a14:m>
                  <a:r>
                    <a:rPr lang="en-US" dirty="0"/>
                    <a:t> </a:t>
                  </a:r>
                </a:p>
              </p:txBody>
            </p:sp>
          </mc:Choice>
          <mc:Fallback xmlns="">
            <p:sp>
              <p:nvSpPr>
                <p:cNvPr id="24" name="TextBox 23"/>
                <p:cNvSpPr txBox="1">
                  <a:spLocks noRot="1" noChangeAspect="1" noMove="1" noResize="1" noEditPoints="1" noAdjustHandles="1" noChangeArrowheads="1" noChangeShapeType="1" noTextEdit="1"/>
                </p:cNvSpPr>
                <p:nvPr/>
              </p:nvSpPr>
              <p:spPr>
                <a:xfrm>
                  <a:off x="4163785" y="3463381"/>
                  <a:ext cx="1141350" cy="586116"/>
                </a:xfrm>
                <a:prstGeom prst="rect">
                  <a:avLst/>
                </a:prstGeom>
                <a:blipFill>
                  <a:blip r:embed="rId4"/>
                  <a:stretch>
                    <a:fillRect l="-21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167725" y="4049497"/>
                  <a:ext cx="1133470" cy="550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8</m:t>
                            </m:r>
                            <m:r>
                              <a:rPr lang="en-US" b="0" i="1" smtClean="0">
                                <a:latin typeface="Cambria Math" panose="02040503050406030204" pitchFamily="18" charset="0"/>
                              </a:rPr>
                              <m:t>𝑛𝑠</m:t>
                            </m:r>
                          </m:e>
                        </m:d>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4167725" y="4049497"/>
                  <a:ext cx="1133470" cy="550200"/>
                </a:xfrm>
                <a:prstGeom prst="rect">
                  <a:avLst/>
                </a:prstGeom>
                <a:blipFill>
                  <a:blip r:embed="rId5"/>
                  <a:stretch>
                    <a:fillRect l="-2151"/>
                  </a:stretch>
                </a:blipFill>
              </p:spPr>
              <p:txBody>
                <a:bodyPr/>
                <a:lstStyle/>
                <a:p>
                  <a:r>
                    <a:rPr lang="en-US">
                      <a:noFill/>
                    </a:rPr>
                    <a:t> </a:t>
                  </a:r>
                </a:p>
              </p:txBody>
            </p:sp>
          </mc:Fallback>
        </mc:AlternateContent>
      </p:grpSp>
      <p:grpSp>
        <p:nvGrpSpPr>
          <p:cNvPr id="46" name="Group 45"/>
          <p:cNvGrpSpPr/>
          <p:nvPr/>
        </p:nvGrpSpPr>
        <p:grpSpPr>
          <a:xfrm>
            <a:off x="7503345" y="2945401"/>
            <a:ext cx="2625902" cy="2778053"/>
            <a:chOff x="7503345" y="3545903"/>
            <a:chExt cx="2625902" cy="2778053"/>
          </a:xfrm>
        </p:grpSpPr>
        <mc:AlternateContent xmlns:mc="http://schemas.openxmlformats.org/markup-compatibility/2006" xmlns:a14="http://schemas.microsoft.com/office/drawing/2010/main">
          <mc:Choice Requires="a14">
            <p:sp>
              <p:nvSpPr>
                <p:cNvPr id="27" name="TextBox 26"/>
                <p:cNvSpPr txBox="1"/>
                <p:nvPr/>
              </p:nvSpPr>
              <p:spPr>
                <a:xfrm>
                  <a:off x="8684564" y="3545903"/>
                  <a:ext cx="1173695" cy="586116"/>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f>
                            <m:fPr>
                              <m:type m:val="lin"/>
                              <m:ctrlPr>
                                <a:rPr lang="en-US" i="1">
                                  <a:latin typeface="Cambria Math" panose="02040503050406030204" pitchFamily="18" charset="0"/>
                                </a:rPr>
                              </m:ctrlPr>
                            </m:fPr>
                            <m:num>
                              <m:r>
                                <a:rPr lang="en-US" b="0" i="1" smtClean="0">
                                  <a:latin typeface="Cambria Math" panose="02040503050406030204" pitchFamily="18" charset="0"/>
                                </a:rPr>
                                <m:t>5</m:t>
                              </m:r>
                            </m:num>
                            <m:den>
                              <m:r>
                                <a:rPr lang="en-US" i="1">
                                  <a:latin typeface="Cambria Math" panose="02040503050406030204" pitchFamily="18" charset="0"/>
                                </a:rPr>
                                <m:t>2</m:t>
                              </m:r>
                            </m:den>
                          </m:f>
                        </m:sub>
                      </m:sSub>
                    </m:oMath>
                  </a14:m>
                  <a:r>
                    <a:rPr lang="en-US" dirty="0"/>
                    <a:t> </a:t>
                  </a:r>
                </a:p>
              </p:txBody>
            </p:sp>
          </mc:Choice>
          <mc:Fallback xmlns="">
            <p:sp>
              <p:nvSpPr>
                <p:cNvPr id="27" name="TextBox 26"/>
                <p:cNvSpPr txBox="1">
                  <a:spLocks noRot="1" noChangeAspect="1" noMove="1" noResize="1" noEditPoints="1" noAdjustHandles="1" noChangeArrowheads="1" noChangeShapeType="1" noTextEdit="1"/>
                </p:cNvSpPr>
                <p:nvPr/>
              </p:nvSpPr>
              <p:spPr>
                <a:xfrm>
                  <a:off x="8684564" y="3545903"/>
                  <a:ext cx="1173695" cy="586116"/>
                </a:xfrm>
                <a:prstGeom prst="rect">
                  <a:avLst/>
                </a:prstGeom>
                <a:blipFill>
                  <a:blip r:embed="rId6"/>
                  <a:stretch>
                    <a:fillRect l="-3646"/>
                  </a:stretch>
                </a:blipFill>
              </p:spPr>
              <p:txBody>
                <a:bodyPr/>
                <a:lstStyle/>
                <a:p>
                  <a:r>
                    <a:rPr lang="en-US">
                      <a:noFill/>
                    </a:rPr>
                    <a:t> </a:t>
                  </a:r>
                </a:p>
              </p:txBody>
            </p:sp>
          </mc:Fallback>
        </mc:AlternateContent>
        <p:grpSp>
          <p:nvGrpSpPr>
            <p:cNvPr id="45" name="Group 44"/>
            <p:cNvGrpSpPr/>
            <p:nvPr/>
          </p:nvGrpSpPr>
          <p:grpSpPr>
            <a:xfrm>
              <a:off x="7503345" y="4101685"/>
              <a:ext cx="2625902" cy="2222271"/>
              <a:chOff x="7503345" y="4101685"/>
              <a:chExt cx="2625902" cy="2222271"/>
            </a:xfrm>
          </p:grpSpPr>
          <p:cxnSp>
            <p:nvCxnSpPr>
              <p:cNvPr id="21" name="Straight Connector 20"/>
              <p:cNvCxnSpPr/>
              <p:nvPr/>
            </p:nvCxnSpPr>
            <p:spPr>
              <a:xfrm>
                <a:off x="7503345" y="5221455"/>
                <a:ext cx="7925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7550137" y="5974368"/>
                <a:ext cx="697167" cy="13965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p:cNvCxnSpPr/>
              <p:nvPr/>
            </p:nvCxnSpPr>
            <p:spPr>
              <a:xfrm>
                <a:off x="7503345" y="5751841"/>
                <a:ext cx="7925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503345" y="5465783"/>
                <a:ext cx="7925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503345" y="6323956"/>
                <a:ext cx="7925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503345" y="6037898"/>
                <a:ext cx="7925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503345" y="4893668"/>
                <a:ext cx="7925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8413575" y="4101685"/>
                    <a:ext cx="1715672" cy="550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390</m:t>
                              </m:r>
                              <m:r>
                                <a:rPr lang="en-US" b="0" i="1" smtClean="0">
                                  <a:latin typeface="Cambria Math" panose="02040503050406030204" pitchFamily="18" charset="0"/>
                                </a:rPr>
                                <m:t>𝑚𝑠</m:t>
                              </m:r>
                            </m:e>
                          </m:d>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8413575" y="4101685"/>
                    <a:ext cx="1715672" cy="550200"/>
                  </a:xfrm>
                  <a:prstGeom prst="rect">
                    <a:avLst/>
                  </a:prstGeom>
                  <a:blipFill>
                    <a:blip r:embed="rId7"/>
                    <a:stretch>
                      <a:fillRect l="-2128"/>
                    </a:stretch>
                  </a:blipFill>
                </p:spPr>
                <p:txBody>
                  <a:bodyPr/>
                  <a:lstStyle/>
                  <a:p>
                    <a:r>
                      <a:rPr lang="en-US">
                        <a:noFill/>
                      </a:rPr>
                      <a:t> </a:t>
                    </a:r>
                  </a:p>
                </p:txBody>
              </p:sp>
            </mc:Fallback>
          </mc:AlternateContent>
        </p:grpSp>
      </p:grpSp>
      <p:grpSp>
        <p:nvGrpSpPr>
          <p:cNvPr id="49" name="Group 48"/>
          <p:cNvGrpSpPr/>
          <p:nvPr/>
        </p:nvGrpSpPr>
        <p:grpSpPr>
          <a:xfrm>
            <a:off x="4862304" y="3779816"/>
            <a:ext cx="2592489" cy="4306532"/>
            <a:chOff x="4862304" y="4380318"/>
            <a:chExt cx="2592489" cy="4306532"/>
          </a:xfrm>
        </p:grpSpPr>
        <p:cxnSp>
          <p:nvCxnSpPr>
            <p:cNvPr id="32" name="Straight Arrow Connector 31"/>
            <p:cNvCxnSpPr>
              <a:cxnSpLocks/>
            </p:cNvCxnSpPr>
            <p:nvPr/>
          </p:nvCxnSpPr>
          <p:spPr>
            <a:xfrm flipV="1">
              <a:off x="5547319" y="4380318"/>
              <a:ext cx="0" cy="3990456"/>
            </a:xfrm>
            <a:prstGeom prst="straightConnector1">
              <a:avLst/>
            </a:prstGeom>
            <a:ln w="57150">
              <a:solidFill>
                <a:srgbClr val="7E2F8E"/>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p:cNvCxnSpPr>
            <p:nvPr/>
          </p:nvCxnSpPr>
          <p:spPr>
            <a:xfrm flipV="1">
              <a:off x="6060837" y="6037898"/>
              <a:ext cx="1393956" cy="26489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a:off x="5942328" y="7620396"/>
                  <a:ext cx="1247322" cy="489066"/>
                </a:xfrm>
                <a:prstGeom prst="rect">
                  <a:avLst/>
                </a:prstGeom>
                <a:solidFill>
                  <a:schemeClr val="bg1">
                    <a:alpha val="59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674</m:t>
                        </m:r>
                        <m:r>
                          <a:rPr lang="en-US" sz="1600" b="0" i="1" smtClean="0">
                            <a:latin typeface="Cambria Math" panose="02040503050406030204" pitchFamily="18" charset="0"/>
                          </a:rPr>
                          <m:t>𝑛𝑚</m:t>
                        </m:r>
                      </m:oMath>
                    </m:oMathPara>
                  </a14:m>
                  <a:endParaRPr lang="en-US" sz="1600" dirty="0"/>
                </a:p>
              </p:txBody>
            </p:sp>
          </mc:Choice>
          <mc:Fallback xmlns="">
            <p:sp>
              <p:nvSpPr>
                <p:cNvPr id="37" name="TextBox 36"/>
                <p:cNvSpPr txBox="1">
                  <a:spLocks noRot="1" noChangeAspect="1" noMove="1" noResize="1" noEditPoints="1" noAdjustHandles="1" noChangeArrowheads="1" noChangeShapeType="1" noTextEdit="1"/>
                </p:cNvSpPr>
                <p:nvPr/>
              </p:nvSpPr>
              <p:spPr>
                <a:xfrm>
                  <a:off x="5942328" y="7620396"/>
                  <a:ext cx="1247322" cy="48906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862304" y="6332567"/>
                  <a:ext cx="1247322" cy="489066"/>
                </a:xfrm>
                <a:prstGeom prst="rect">
                  <a:avLst/>
                </a:prstGeom>
                <a:solidFill>
                  <a:schemeClr val="bg1">
                    <a:alpha val="59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422</m:t>
                        </m:r>
                        <m:r>
                          <a:rPr lang="en-US" sz="1600" b="0" i="1" smtClean="0">
                            <a:latin typeface="Cambria Math" panose="02040503050406030204" pitchFamily="18" charset="0"/>
                          </a:rPr>
                          <m:t>𝑛𝑚</m:t>
                        </m:r>
                      </m:oMath>
                    </m:oMathPara>
                  </a14:m>
                  <a:endParaRPr lang="en-US" sz="16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862304" y="6332567"/>
                  <a:ext cx="1247322" cy="489066"/>
                </a:xfrm>
                <a:prstGeom prst="rect">
                  <a:avLst/>
                </a:prstGeom>
                <a:blipFill>
                  <a:blip r:embed="rId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 name="Title 41"/>
              <p:cNvSpPr>
                <a:spLocks noGrp="1"/>
              </p:cNvSpPr>
              <p:nvPr>
                <p:ph type="title"/>
              </p:nvPr>
            </p:nvSpPr>
            <p:spPr>
              <a:xfrm>
                <a:off x="1003389" y="-111142"/>
                <a:ext cx="11099800" cy="2159000"/>
              </a:xfrm>
            </p:spPr>
            <p:txBody>
              <a:bodyPr/>
              <a:lstStyle/>
              <a:p>
                <a14:m>
                  <m:oMath xmlns:m="http://schemas.openxmlformats.org/officeDocument/2006/math">
                    <m:r>
                      <a:rPr lang="en-US" b="0" i="1" smtClean="0">
                        <a:latin typeface="Cambria Math" panose="02040503050406030204" pitchFamily="18" charset="0"/>
                      </a:rPr>
                      <m:t>𝑆</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m:t>
                        </m:r>
                      </m:sup>
                    </m:sSup>
                    <m:r>
                      <a:rPr lang="en-US" b="0" i="1" smtClean="0">
                        <a:latin typeface="Cambria Math" panose="02040503050406030204" pitchFamily="18" charset="0"/>
                      </a:rPr>
                      <m:t> </m:t>
                    </m:r>
                  </m:oMath>
                </a14:m>
                <a:r>
                  <a:rPr lang="en-US" dirty="0"/>
                  <a:t> as Qubit</a:t>
                </a:r>
              </a:p>
            </p:txBody>
          </p:sp>
        </mc:Choice>
        <mc:Fallback xmlns="">
          <p:sp>
            <p:nvSpPr>
              <p:cNvPr id="42" name="Title 41"/>
              <p:cNvSpPr>
                <a:spLocks noGrp="1" noRot="1" noChangeAspect="1" noMove="1" noResize="1" noEditPoints="1" noAdjustHandles="1" noChangeArrowheads="1" noChangeShapeType="1" noTextEdit="1"/>
              </p:cNvSpPr>
              <p:nvPr>
                <p:ph type="title"/>
              </p:nvPr>
            </p:nvSpPr>
            <p:spPr>
              <a:xfrm>
                <a:off x="1003389" y="-111142"/>
                <a:ext cx="11099800" cy="2159000"/>
              </a:xfrm>
              <a:blipFill>
                <a:blip r:embed="rId10"/>
                <a:stretch>
                  <a:fillRect b="-6497"/>
                </a:stretch>
              </a:blipFill>
            </p:spPr>
            <p:txBody>
              <a:bodyPr/>
              <a:lstStyle/>
              <a:p>
                <a:r>
                  <a:rPr lang="en-US">
                    <a:noFill/>
                  </a:rPr>
                  <a:t> </a:t>
                </a:r>
              </a:p>
            </p:txBody>
          </p:sp>
        </mc:Fallback>
      </mc:AlternateContent>
      <p:sp>
        <p:nvSpPr>
          <p:cNvPr id="43" name="TextBox 42"/>
          <p:cNvSpPr txBox="1"/>
          <p:nvPr/>
        </p:nvSpPr>
        <p:spPr>
          <a:xfrm>
            <a:off x="533400" y="2569559"/>
            <a:ext cx="313999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Hilbert</a:t>
            </a:r>
            <a:r>
              <a:rPr kumimoji="0" lang="en-US" sz="3600" b="0" i="0" u="none" strike="noStrike" cap="none" spc="0" normalizeH="0" dirty="0">
                <a:ln>
                  <a:noFill/>
                </a:ln>
                <a:solidFill>
                  <a:srgbClr val="000000"/>
                </a:solidFill>
                <a:effectLst/>
                <a:uFillTx/>
                <a:latin typeface="+mn-lt"/>
                <a:ea typeface="+mn-ea"/>
                <a:cs typeface="+mn-cs"/>
                <a:sym typeface="Helvetica Light"/>
              </a:rPr>
              <a:t> space structure:</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54" name="Picture 2" descr="Image result for andor ultra 879 camera link"/>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781" y="4704279"/>
            <a:ext cx="2381250" cy="2038350"/>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Connector 55"/>
          <p:cNvCxnSpPr/>
          <p:nvPr/>
        </p:nvCxnSpPr>
        <p:spPr>
          <a:xfrm>
            <a:off x="4129774" y="5400189"/>
            <a:ext cx="852935" cy="555844"/>
          </a:xfrm>
          <a:prstGeom prst="line">
            <a:avLst/>
          </a:prstGeom>
          <a:noFill/>
          <a:ln w="155575" cap="flat">
            <a:solidFill>
              <a:schemeClr val="bg1"/>
            </a:solidFill>
            <a:prstDash val="solid"/>
            <a:miter lim="400000"/>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58" name="Shape 138"/>
              <p:cNvSpPr/>
              <p:nvPr/>
            </p:nvSpPr>
            <p:spPr>
              <a:xfrm>
                <a:off x="173512" y="6742629"/>
                <a:ext cx="2297104"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r>
                  <a:rPr lang="en-US" sz="2000" dirty="0"/>
                  <a:t>Exposure – 700</a:t>
                </a:r>
                <a14:m>
                  <m:oMath xmlns:m="http://schemas.openxmlformats.org/officeDocument/2006/math">
                    <m:r>
                      <a:rPr lang="en-US" sz="2000" b="0" i="1" smtClean="0">
                        <a:latin typeface="Cambria Math" panose="02040503050406030204" pitchFamily="18" charset="0"/>
                      </a:rPr>
                      <m:t>𝜇</m:t>
                    </m:r>
                  </m:oMath>
                </a14:m>
                <a:r>
                  <a:rPr lang="en-US" sz="2000" dirty="0"/>
                  <a:t>s </a:t>
                </a:r>
              </a:p>
              <a:p>
                <a:pPr algn="l"/>
                <a:r>
                  <a:rPr lang="en-US" sz="2000" dirty="0"/>
                  <a:t>Readout – 700 </a:t>
                </a:r>
                <a14:m>
                  <m:oMath xmlns:m="http://schemas.openxmlformats.org/officeDocument/2006/math">
                    <m:r>
                      <a:rPr lang="en-US" sz="2000" i="1">
                        <a:latin typeface="Cambria Math" panose="02040503050406030204" pitchFamily="18" charset="0"/>
                      </a:rPr>
                      <m:t>𝜇</m:t>
                    </m:r>
                  </m:oMath>
                </a14:m>
                <a:r>
                  <a:rPr lang="en-US" sz="2000" dirty="0"/>
                  <a:t>s</a:t>
                </a:r>
                <a:endParaRPr sz="2000" dirty="0"/>
              </a:p>
            </p:txBody>
          </p:sp>
        </mc:Choice>
        <mc:Fallback xmlns="">
          <p:sp>
            <p:nvSpPr>
              <p:cNvPr id="58" name="Shape 138"/>
              <p:cNvSpPr>
                <a:spLocks noRot="1" noChangeAspect="1" noMove="1" noResize="1" noEditPoints="1" noAdjustHandles="1" noChangeArrowheads="1" noChangeShapeType="1" noTextEdit="1"/>
              </p:cNvSpPr>
              <p:nvPr/>
            </p:nvSpPr>
            <p:spPr>
              <a:xfrm>
                <a:off x="173512" y="6742629"/>
                <a:ext cx="2297104" cy="718145"/>
              </a:xfrm>
              <a:prstGeom prst="rect">
                <a:avLst/>
              </a:prstGeom>
              <a:blipFill>
                <a:blip r:embed="rId12"/>
                <a:stretch>
                  <a:fillRect l="-4509" t="-2542" r="-1326" b="-14407"/>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p:grpSp>
        <p:nvGrpSpPr>
          <p:cNvPr id="59" name="Group 58"/>
          <p:cNvGrpSpPr/>
          <p:nvPr/>
        </p:nvGrpSpPr>
        <p:grpSpPr>
          <a:xfrm>
            <a:off x="4087856" y="8387466"/>
            <a:ext cx="1961660" cy="755729"/>
            <a:chOff x="10734758" y="1926244"/>
            <a:chExt cx="2107442" cy="741700"/>
          </a:xfrm>
        </p:grpSpPr>
        <p:pic>
          <p:nvPicPr>
            <p:cNvPr id="60" name="Picture 4"/>
            <p:cNvPicPr>
              <a:picLocks noChangeAspect="1" noChangeArrowheads="1"/>
            </p:cNvPicPr>
            <p:nvPr/>
          </p:nvPicPr>
          <p:blipFill rotWithShape="1">
            <a:blip r:embed="rId13">
              <a:extLst>
                <a:ext uri="{28A0092B-C50C-407E-A947-70E740481C1C}">
                  <a14:useLocalDpi xmlns:a14="http://schemas.microsoft.com/office/drawing/2010/main" val="0"/>
                </a:ext>
              </a:extLst>
            </a:blip>
            <a:srcRect l="22868" t="20589" r="46584" b="12453"/>
            <a:stretch/>
          </p:blipFill>
          <p:spPr bwMode="auto">
            <a:xfrm>
              <a:off x="10734758" y="1926244"/>
              <a:ext cx="72799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 name="Picture 4"/>
            <p:cNvPicPr>
              <a:picLocks noChangeAspect="1" noChangeArrowheads="1"/>
            </p:cNvPicPr>
            <p:nvPr/>
          </p:nvPicPr>
          <p:blipFill rotWithShape="1">
            <a:blip r:embed="rId13">
              <a:extLst>
                <a:ext uri="{28A0092B-C50C-407E-A947-70E740481C1C}">
                  <a14:useLocalDpi xmlns:a14="http://schemas.microsoft.com/office/drawing/2010/main" val="0"/>
                </a:ext>
              </a:extLst>
            </a:blip>
            <a:srcRect l="22868" t="20589" r="46584" b="12453"/>
            <a:stretch/>
          </p:blipFill>
          <p:spPr bwMode="auto">
            <a:xfrm>
              <a:off x="12114210" y="1934519"/>
              <a:ext cx="72799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 name="Picture 4"/>
            <p:cNvPicPr>
              <a:picLocks noChangeAspect="1" noChangeArrowheads="1"/>
            </p:cNvPicPr>
            <p:nvPr/>
          </p:nvPicPr>
          <p:blipFill rotWithShape="1">
            <a:blip r:embed="rId13">
              <a:extLst>
                <a:ext uri="{28A0092B-C50C-407E-A947-70E740481C1C}">
                  <a14:useLocalDpi xmlns:a14="http://schemas.microsoft.com/office/drawing/2010/main" val="0"/>
                </a:ext>
              </a:extLst>
            </a:blip>
            <a:srcRect l="22868" t="20589" r="46584" b="12453"/>
            <a:stretch/>
          </p:blipFill>
          <p:spPr bwMode="auto">
            <a:xfrm>
              <a:off x="11449392" y="1930280"/>
              <a:ext cx="72799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3" name="Group 62"/>
          <p:cNvGrpSpPr/>
          <p:nvPr/>
        </p:nvGrpSpPr>
        <p:grpSpPr>
          <a:xfrm>
            <a:off x="8538964" y="4406799"/>
            <a:ext cx="2090316" cy="744540"/>
            <a:chOff x="6628277" y="2099994"/>
            <a:chExt cx="2090316" cy="744540"/>
          </a:xfrm>
        </p:grpSpPr>
        <p:grpSp>
          <p:nvGrpSpPr>
            <p:cNvPr id="64" name="Group 63"/>
            <p:cNvGrpSpPr/>
            <p:nvPr/>
          </p:nvGrpSpPr>
          <p:grpSpPr>
            <a:xfrm>
              <a:off x="6628277" y="2100676"/>
              <a:ext cx="2090316" cy="743858"/>
              <a:chOff x="6740312" y="3267567"/>
              <a:chExt cx="2090316" cy="743858"/>
            </a:xfrm>
          </p:grpSpPr>
          <p:pic>
            <p:nvPicPr>
              <p:cNvPr id="66" name="Picture 4"/>
              <p:cNvPicPr>
                <a:picLocks noChangeAspect="1" noChangeArrowheads="1"/>
              </p:cNvPicPr>
              <p:nvPr/>
            </p:nvPicPr>
            <p:blipFill rotWithShape="1">
              <a:blip r:embed="rId13">
                <a:extLst>
                  <a:ext uri="{28A0092B-C50C-407E-A947-70E740481C1C}">
                    <a14:useLocalDpi xmlns:a14="http://schemas.microsoft.com/office/drawing/2010/main" val="0"/>
                  </a:ext>
                </a:extLst>
              </a:blip>
              <a:srcRect t="20021" r="69452" b="13020"/>
              <a:stretch/>
            </p:blipFill>
            <p:spPr bwMode="auto">
              <a:xfrm>
                <a:off x="8102637" y="3278425"/>
                <a:ext cx="727991" cy="73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 name="Picture 4"/>
              <p:cNvPicPr>
                <a:picLocks noChangeAspect="1" noChangeArrowheads="1"/>
              </p:cNvPicPr>
              <p:nvPr/>
            </p:nvPicPr>
            <p:blipFill rotWithShape="1">
              <a:blip r:embed="rId13">
                <a:extLst>
                  <a:ext uri="{28A0092B-C50C-407E-A947-70E740481C1C}">
                    <a14:useLocalDpi xmlns:a14="http://schemas.microsoft.com/office/drawing/2010/main" val="0"/>
                  </a:ext>
                </a:extLst>
              </a:blip>
              <a:srcRect t="20021" r="69452" b="13020"/>
              <a:stretch/>
            </p:blipFill>
            <p:spPr bwMode="auto">
              <a:xfrm>
                <a:off x="6740312" y="3267567"/>
                <a:ext cx="727991" cy="73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65" name="Picture 4"/>
            <p:cNvPicPr>
              <a:picLocks noChangeAspect="1" noChangeArrowheads="1"/>
            </p:cNvPicPr>
            <p:nvPr/>
          </p:nvPicPr>
          <p:blipFill rotWithShape="1">
            <a:blip r:embed="rId13">
              <a:extLst>
                <a:ext uri="{28A0092B-C50C-407E-A947-70E740481C1C}">
                  <a14:useLocalDpi xmlns:a14="http://schemas.microsoft.com/office/drawing/2010/main" val="0"/>
                </a:ext>
              </a:extLst>
            </a:blip>
            <a:srcRect t="20021" r="69452" b="13020"/>
            <a:stretch/>
          </p:blipFill>
          <p:spPr bwMode="auto">
            <a:xfrm>
              <a:off x="7287139" y="2099994"/>
              <a:ext cx="727991" cy="73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85420669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7" name="Group 216"/>
          <p:cNvGrpSpPr/>
          <p:nvPr/>
        </p:nvGrpSpPr>
        <p:grpSpPr>
          <a:xfrm>
            <a:off x="4874088" y="6590949"/>
            <a:ext cx="1048679" cy="409144"/>
            <a:chOff x="8692213" y="5272026"/>
            <a:chExt cx="2549556" cy="768844"/>
          </a:xfrm>
          <a:effectLst/>
        </p:grpSpPr>
        <p:sp>
          <p:nvSpPr>
            <p:cNvPr id="220" name="Oval 219"/>
            <p:cNvSpPr/>
            <p:nvPr/>
          </p:nvSpPr>
          <p:spPr>
            <a:xfrm>
              <a:off x="10478093" y="5272026"/>
              <a:ext cx="763676" cy="763676"/>
            </a:xfrm>
            <a:prstGeom prst="ellipse">
              <a:avLst/>
            </a:prstGeom>
            <a:solidFill>
              <a:schemeClr val="bg2">
                <a:lumMod val="90000"/>
              </a:schemeClr>
            </a:solidFill>
            <a:ln w="12700" cap="flat">
              <a:noFill/>
              <a:miter lim="400000"/>
            </a:ln>
            <a:effectLst>
              <a:outerShdw blurRad="152400" dist="38100" dir="5400000" sx="90000" sy="-19000" rotWithShape="0">
                <a:prstClr val="black">
                  <a:alpha val="11000"/>
                </a:prstClr>
              </a:outerShdw>
            </a:effectLst>
            <a:scene3d>
              <a:camera prst="orthographicFront"/>
              <a:lightRig rig="threePt" dir="t"/>
            </a:scene3d>
            <a:sp3d>
              <a:bevelT w="1010920" h="1010920"/>
              <a:bevelB w="1010920" h="1010920"/>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18" name="Oval 217"/>
            <p:cNvSpPr/>
            <p:nvPr/>
          </p:nvSpPr>
          <p:spPr>
            <a:xfrm>
              <a:off x="9585153" y="5277194"/>
              <a:ext cx="763676" cy="763676"/>
            </a:xfrm>
            <a:prstGeom prst="ellipse">
              <a:avLst/>
            </a:prstGeom>
            <a:solidFill>
              <a:schemeClr val="bg2">
                <a:lumMod val="90000"/>
              </a:schemeClr>
            </a:solidFill>
            <a:ln w="12700" cap="flat">
              <a:noFill/>
              <a:miter lim="400000"/>
            </a:ln>
            <a:effectLst>
              <a:outerShdw blurRad="152400" dist="38100" dir="5400000" sx="90000" sy="-19000" rotWithShape="0">
                <a:prstClr val="black">
                  <a:alpha val="11000"/>
                </a:prstClr>
              </a:outerShdw>
            </a:effectLst>
            <a:scene3d>
              <a:camera prst="orthographicFront"/>
              <a:lightRig rig="threePt" dir="t"/>
            </a:scene3d>
            <a:sp3d>
              <a:bevelT w="1010920" h="1010920"/>
              <a:bevelB w="1010920" h="1010920"/>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19" name="Oval 218"/>
            <p:cNvSpPr/>
            <p:nvPr/>
          </p:nvSpPr>
          <p:spPr>
            <a:xfrm>
              <a:off x="8692213" y="5272026"/>
              <a:ext cx="763676" cy="763676"/>
            </a:xfrm>
            <a:prstGeom prst="ellipse">
              <a:avLst/>
            </a:prstGeom>
            <a:solidFill>
              <a:schemeClr val="bg2">
                <a:lumMod val="75000"/>
              </a:schemeClr>
            </a:solidFill>
            <a:ln w="12700" cap="flat">
              <a:noFill/>
              <a:miter lim="400000"/>
            </a:ln>
            <a:effectLst>
              <a:outerShdw blurRad="152400" dist="38100" dir="5400000" sx="90000" sy="-19000" rotWithShape="0">
                <a:prstClr val="black">
                  <a:alpha val="11000"/>
                </a:prstClr>
              </a:outerShdw>
            </a:effectLst>
            <a:scene3d>
              <a:camera prst="orthographicFront"/>
              <a:lightRig rig="threePt" dir="t"/>
            </a:scene3d>
            <a:sp3d>
              <a:bevelT w="1010920" h="1010920"/>
              <a:bevelB w="1010920" h="1010920"/>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cxnSp>
        <p:nvCxnSpPr>
          <p:cNvPr id="37" name="Straight Connector 36"/>
          <p:cNvCxnSpPr/>
          <p:nvPr/>
        </p:nvCxnSpPr>
        <p:spPr>
          <a:xfrm>
            <a:off x="10602492" y="2899361"/>
            <a:ext cx="40589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p:cNvSpPr txBox="1"/>
              <p:nvPr/>
            </p:nvSpPr>
            <p:spPr>
              <a:xfrm>
                <a:off x="9013460" y="2700723"/>
                <a:ext cx="1941365" cy="9381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𝑃</m:t>
                          </m:r>
                        </m:e>
                        <m:sub>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2</m:t>
                              </m:r>
                            </m:den>
                          </m:f>
                        </m:sub>
                      </m:sSub>
                      <m:r>
                        <a:rPr lang="en-US" b="0" i="1" smtClean="0">
                          <a:latin typeface="Cambria Math"/>
                        </a:rPr>
                        <m:t>(</m:t>
                      </m:r>
                      <m:r>
                        <a:rPr lang="en-US" b="0" i="1" smtClean="0">
                          <a:latin typeface="Cambria Math"/>
                        </a:rPr>
                        <m:t>8</m:t>
                      </m:r>
                      <m:r>
                        <a:rPr lang="en-US" b="0" i="1" smtClean="0">
                          <a:latin typeface="Cambria Math"/>
                        </a:rPr>
                        <m:t>𝑛𝑠</m:t>
                      </m:r>
                      <m:r>
                        <a:rPr lang="en-US" b="0" i="1" smtClean="0">
                          <a:latin typeface="Cambria Math"/>
                        </a:rPr>
                        <m:t>)</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9013460" y="2700723"/>
                <a:ext cx="1941365" cy="938142"/>
              </a:xfrm>
              <a:prstGeom prst="rect">
                <a:avLst/>
              </a:prstGeom>
              <a:blipFill>
                <a:blip r:embed="rId3"/>
                <a:stretch>
                  <a:fillRect/>
                </a:stretch>
              </a:blipFill>
            </p:spPr>
            <p:txBody>
              <a:bodyPr/>
              <a:lstStyle/>
              <a:p>
                <a:r>
                  <a:rPr lang="en-US">
                    <a:noFill/>
                  </a:rPr>
                  <a:t> </a:t>
                </a:r>
              </a:p>
            </p:txBody>
          </p:sp>
        </mc:Fallback>
      </mc:AlternateContent>
      <p:grpSp>
        <p:nvGrpSpPr>
          <p:cNvPr id="39" name="Group 38"/>
          <p:cNvGrpSpPr/>
          <p:nvPr/>
        </p:nvGrpSpPr>
        <p:grpSpPr>
          <a:xfrm>
            <a:off x="10516511" y="2870152"/>
            <a:ext cx="538483" cy="1705615"/>
            <a:chOff x="4912236" y="1688548"/>
            <a:chExt cx="538483" cy="1275656"/>
          </a:xfrm>
        </p:grpSpPr>
        <p:cxnSp>
          <p:nvCxnSpPr>
            <p:cNvPr id="40" name="Straight Arrow Connector 39"/>
            <p:cNvCxnSpPr/>
            <p:nvPr/>
          </p:nvCxnSpPr>
          <p:spPr>
            <a:xfrm flipV="1">
              <a:off x="5223013" y="1688548"/>
              <a:ext cx="0" cy="1275656"/>
            </a:xfrm>
            <a:prstGeom prst="straightConnector1">
              <a:avLst/>
            </a:prstGeom>
            <a:ln w="38100">
              <a:solidFill>
                <a:srgbClr val="7075DE"/>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4912236" y="1919654"/>
                  <a:ext cx="538483" cy="297404"/>
                </a:xfrm>
                <a:prstGeom prst="rect">
                  <a:avLst/>
                </a:prstGeom>
                <a:solidFill>
                  <a:schemeClr val="bg1">
                    <a:alpha val="69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75DE"/>
                            </a:solidFill>
                            <a:latin typeface="Cambria Math"/>
                          </a:rPr>
                          <m:t>422</m:t>
                        </m:r>
                        <m:r>
                          <a:rPr lang="en-US" b="0" i="1" smtClean="0">
                            <a:solidFill>
                              <a:srgbClr val="7075DE"/>
                            </a:solidFill>
                            <a:latin typeface="Cambria Math"/>
                          </a:rPr>
                          <m:t>𝑛𝑚</m:t>
                        </m:r>
                      </m:oMath>
                    </m:oMathPara>
                  </a14:m>
                  <a:endParaRPr lang="en-US" dirty="0">
                    <a:solidFill>
                      <a:srgbClr val="7075DE"/>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912236" y="1919654"/>
                  <a:ext cx="538483" cy="297404"/>
                </a:xfrm>
                <a:prstGeom prst="rect">
                  <a:avLst/>
                </a:prstGeom>
                <a:blipFill rotWithShape="1">
                  <a:blip r:embed="rId4"/>
                  <a:stretch>
                    <a:fillRect r="-60674"/>
                  </a:stretch>
                </a:blipFill>
              </p:spPr>
              <p:txBody>
                <a:bodyPr/>
                <a:lstStyle/>
                <a:p>
                  <a:r>
                    <a:rPr lang="en-US">
                      <a:noFill/>
                    </a:rPr>
                    <a:t> </a:t>
                  </a:r>
                </a:p>
              </p:txBody>
            </p:sp>
          </mc:Fallback>
        </mc:AlternateContent>
      </p:grpSp>
      <p:cxnSp>
        <p:nvCxnSpPr>
          <p:cNvPr id="52" name="Straight Connector 51"/>
          <p:cNvCxnSpPr/>
          <p:nvPr/>
        </p:nvCxnSpPr>
        <p:spPr>
          <a:xfrm>
            <a:off x="10615770" y="4623391"/>
            <a:ext cx="50405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1474474" y="3234312"/>
            <a:ext cx="50405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10064682" y="4031586"/>
                <a:ext cx="771301" cy="9381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𝑆</m:t>
                          </m:r>
                        </m:e>
                        <m:sub>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2</m:t>
                              </m:r>
                            </m:den>
                          </m:f>
                        </m:sub>
                      </m:sSub>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10064682" y="4031586"/>
                <a:ext cx="771301" cy="93814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12243336" y="2507497"/>
                <a:ext cx="821796" cy="6622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𝐷</m:t>
                          </m:r>
                        </m:e>
                        <m:sub>
                          <m:f>
                            <m:fPr>
                              <m:ctrlPr>
                                <a:rPr lang="en-US" sz="2400" b="0" i="1" smtClean="0">
                                  <a:latin typeface="Cambria Math" panose="02040503050406030204" pitchFamily="18" charset="0"/>
                                </a:rPr>
                              </m:ctrlPr>
                            </m:fPr>
                            <m:num>
                              <m:r>
                                <a:rPr lang="en-US" sz="2400" b="0" i="1" smtClean="0">
                                  <a:latin typeface="Cambria Math"/>
                                </a:rPr>
                                <m:t>5</m:t>
                              </m:r>
                            </m:num>
                            <m:den>
                              <m:r>
                                <a:rPr lang="en-US" sz="2400" b="0" i="1" smtClean="0">
                                  <a:latin typeface="Cambria Math"/>
                                </a:rPr>
                                <m:t>2</m:t>
                              </m:r>
                            </m:den>
                          </m:f>
                        </m:sub>
                      </m:sSub>
                    </m:oMath>
                  </m:oMathPara>
                </a14:m>
                <a:endParaRPr lang="en-US" sz="2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12243336" y="2507497"/>
                <a:ext cx="821796" cy="662297"/>
              </a:xfrm>
              <a:prstGeom prst="rect">
                <a:avLst/>
              </a:prstGeom>
              <a:blipFill>
                <a:blip r:embed="rId6"/>
                <a:stretch>
                  <a:fillRect b="-2752"/>
                </a:stretch>
              </a:blipFill>
            </p:spPr>
            <p:txBody>
              <a:bodyPr/>
              <a:lstStyle/>
              <a:p>
                <a:r>
                  <a:rPr lang="en-US">
                    <a:noFill/>
                  </a:rPr>
                  <a:t> </a:t>
                </a:r>
              </a:p>
            </p:txBody>
          </p:sp>
        </mc:Fallback>
      </mc:AlternateContent>
      <p:grpSp>
        <p:nvGrpSpPr>
          <p:cNvPr id="56" name="Group 55"/>
          <p:cNvGrpSpPr/>
          <p:nvPr/>
        </p:nvGrpSpPr>
        <p:grpSpPr>
          <a:xfrm>
            <a:off x="10963372" y="3282048"/>
            <a:ext cx="763130" cy="1293720"/>
            <a:chOff x="6387013" y="1867471"/>
            <a:chExt cx="763130" cy="1293720"/>
          </a:xfrm>
        </p:grpSpPr>
        <p:cxnSp>
          <p:nvCxnSpPr>
            <p:cNvPr id="57" name="Straight Arrow Connector 56"/>
            <p:cNvCxnSpPr/>
            <p:nvPr/>
          </p:nvCxnSpPr>
          <p:spPr>
            <a:xfrm flipV="1">
              <a:off x="6387013" y="1867471"/>
              <a:ext cx="763130" cy="1293720"/>
            </a:xfrm>
            <a:prstGeom prst="straightConnector1">
              <a:avLst/>
            </a:prstGeom>
            <a:ln w="38100">
              <a:solidFill>
                <a:srgbClr val="CC33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6406675" y="2344211"/>
                  <a:ext cx="668716" cy="369332"/>
                </a:xfrm>
                <a:prstGeom prst="rect">
                  <a:avLst/>
                </a:prstGeom>
                <a:solidFill>
                  <a:schemeClr val="bg1">
                    <a:alpha val="85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a:rPr>
                          <m:t>674</m:t>
                        </m:r>
                        <m:r>
                          <a:rPr lang="en-US" b="0" i="1" smtClean="0">
                            <a:solidFill>
                              <a:srgbClr val="C00000"/>
                            </a:solidFill>
                            <a:latin typeface="Cambria Math"/>
                          </a:rPr>
                          <m:t>𝑛𝑚</m:t>
                        </m:r>
                      </m:oMath>
                    </m:oMathPara>
                  </a14:m>
                  <a:endParaRPr lang="en-US" dirty="0">
                    <a:solidFill>
                      <a:srgbClr val="C0000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6406675" y="2344211"/>
                  <a:ext cx="668716" cy="369332"/>
                </a:xfrm>
                <a:prstGeom prst="rect">
                  <a:avLst/>
                </a:prstGeom>
                <a:blipFill rotWithShape="1">
                  <a:blip r:embed="rId9"/>
                  <a:stretch>
                    <a:fillRect r="-2909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TextBox 58"/>
              <p:cNvSpPr txBox="1"/>
              <p:nvPr/>
            </p:nvSpPr>
            <p:spPr>
              <a:xfrm>
                <a:off x="11128850" y="4438725"/>
                <a:ext cx="5229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m:t>
                      </m:r>
                      <m:r>
                        <a:rPr lang="en-US" b="0" i="1" smtClean="0">
                          <a:latin typeface="Cambria Math"/>
                        </a:rPr>
                        <m:t>𝑆</m:t>
                      </m:r>
                      <m:r>
                        <a:rPr lang="en-US" b="0" i="1" smtClean="0">
                          <a:latin typeface="Cambria Math"/>
                        </a:rPr>
                        <m:t>⟩</m:t>
                      </m:r>
                    </m:oMath>
                  </m:oMathPara>
                </a14:m>
                <a:endParaRPr 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11128850" y="4438725"/>
                <a:ext cx="522900" cy="369332"/>
              </a:xfrm>
              <a:prstGeom prst="rect">
                <a:avLst/>
              </a:prstGeom>
              <a:blipFill>
                <a:blip r:embed="rId10"/>
                <a:stretch>
                  <a:fillRect l="-5882" b="-590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12046752" y="2885849"/>
                <a:ext cx="5616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m:t>
                      </m:r>
                      <m:r>
                        <a:rPr lang="en-US" b="0" i="1" smtClean="0">
                          <a:latin typeface="Cambria Math"/>
                        </a:rPr>
                        <m:t>𝐷</m:t>
                      </m:r>
                      <m:r>
                        <a:rPr lang="en-US" b="0" i="1" smtClean="0">
                          <a:latin typeface="Cambria Math"/>
                        </a:rPr>
                        <m:t>⟩</m:t>
                      </m:r>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12046752" y="2885849"/>
                <a:ext cx="561692" cy="369332"/>
              </a:xfrm>
              <a:prstGeom prst="rect">
                <a:avLst/>
              </a:prstGeom>
              <a:blipFill>
                <a:blip r:embed="rId11"/>
                <a:stretch>
                  <a:fillRect l="-8696" b="-590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Oval 60"/>
              <p:cNvSpPr/>
              <p:nvPr/>
            </p:nvSpPr>
            <p:spPr>
              <a:xfrm>
                <a:off x="10670429" y="4431911"/>
                <a:ext cx="382960" cy="3829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i="1" smtClean="0">
                          <a:solidFill>
                            <a:schemeClr val="tx1"/>
                          </a:solidFill>
                          <a:latin typeface="Cambria Math"/>
                        </a:rPr>
                        <m:t>𝑆</m:t>
                      </m:r>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a:rPr>
                            <m:t>𝑟</m:t>
                          </m:r>
                        </m:e>
                        <m:sup>
                          <m:r>
                            <a:rPr lang="en-US" sz="1200" b="0" i="1" smtClean="0">
                              <a:solidFill>
                                <a:schemeClr val="tx1"/>
                              </a:solidFill>
                              <a:latin typeface="Cambria Math"/>
                            </a:rPr>
                            <m:t>+</m:t>
                          </m:r>
                        </m:sup>
                      </m:sSup>
                    </m:oMath>
                  </m:oMathPara>
                </a14:m>
                <a:endParaRPr lang="en-US" sz="1200" dirty="0">
                  <a:solidFill>
                    <a:schemeClr val="tx1"/>
                  </a:solidFill>
                </a:endParaRPr>
              </a:p>
            </p:txBody>
          </p:sp>
        </mc:Choice>
        <mc:Fallback xmlns="">
          <p:sp>
            <p:nvSpPr>
              <p:cNvPr id="61" name="Oval 60"/>
              <p:cNvSpPr>
                <a:spLocks noRot="1" noChangeAspect="1" noMove="1" noResize="1" noEditPoints="1" noAdjustHandles="1" noChangeArrowheads="1" noChangeShapeType="1" noTextEdit="1"/>
              </p:cNvSpPr>
              <p:nvPr/>
            </p:nvSpPr>
            <p:spPr>
              <a:xfrm>
                <a:off x="10670429" y="4431911"/>
                <a:ext cx="382960" cy="382960"/>
              </a:xfrm>
              <a:prstGeom prst="ellipse">
                <a:avLst/>
              </a:prstGeom>
              <a:blipFill>
                <a:blip r:embed="rId12"/>
                <a:stretch>
                  <a:fillRect/>
                </a:stretch>
              </a:blipFill>
            </p:spPr>
            <p:txBody>
              <a:bodyPr/>
              <a:lstStyle/>
              <a:p>
                <a:r>
                  <a:rPr lang="en-US">
                    <a:noFill/>
                  </a:rPr>
                  <a:t> </a:t>
                </a:r>
              </a:p>
            </p:txBody>
          </p:sp>
        </mc:Fallback>
      </mc:AlternateContent>
      <p:grpSp>
        <p:nvGrpSpPr>
          <p:cNvPr id="63" name="Group 62"/>
          <p:cNvGrpSpPr/>
          <p:nvPr/>
        </p:nvGrpSpPr>
        <p:grpSpPr>
          <a:xfrm>
            <a:off x="10079366" y="2899361"/>
            <a:ext cx="761040" cy="647938"/>
            <a:chOff x="4068913" y="2132990"/>
            <a:chExt cx="761040" cy="647938"/>
          </a:xfrm>
        </p:grpSpPr>
        <p:cxnSp>
          <p:nvCxnSpPr>
            <p:cNvPr id="64" name="Curved Connector 63"/>
            <p:cNvCxnSpPr/>
            <p:nvPr/>
          </p:nvCxnSpPr>
          <p:spPr>
            <a:xfrm rot="10800000" flipV="1">
              <a:off x="4068913" y="2132990"/>
              <a:ext cx="750677" cy="436694"/>
            </a:xfrm>
            <a:prstGeom prst="curvedConnector3">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cxnSp>
          <p:nvCxnSpPr>
            <p:cNvPr id="65" name="Curved Connector 64"/>
            <p:cNvCxnSpPr/>
            <p:nvPr/>
          </p:nvCxnSpPr>
          <p:spPr>
            <a:xfrm rot="10800000" flipV="1">
              <a:off x="4228562" y="2135348"/>
              <a:ext cx="586564" cy="482504"/>
            </a:xfrm>
            <a:prstGeom prst="curvedConnector3">
              <a:avLst>
                <a:gd name="adj1" fmla="val 58119"/>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cxnSp>
          <p:nvCxnSpPr>
            <p:cNvPr id="66" name="Curved Connector 65"/>
            <p:cNvCxnSpPr/>
            <p:nvPr/>
          </p:nvCxnSpPr>
          <p:spPr>
            <a:xfrm rot="10800000" flipV="1">
              <a:off x="4168857" y="2135348"/>
              <a:ext cx="661096" cy="645580"/>
            </a:xfrm>
            <a:prstGeom prst="curvedConnector3">
              <a:avLst>
                <a:gd name="adj1" fmla="val 50000"/>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C69EC24B-52C8-4833-BA1E-E9CDAAA3780E}"/>
              </a:ext>
            </a:extLst>
          </p:cNvPr>
          <p:cNvGrpSpPr/>
          <p:nvPr/>
        </p:nvGrpSpPr>
        <p:grpSpPr>
          <a:xfrm>
            <a:off x="3601557" y="6485609"/>
            <a:ext cx="7306219" cy="2935564"/>
            <a:chOff x="3348762" y="2547639"/>
            <a:chExt cx="5771221" cy="1792280"/>
          </a:xfrm>
        </p:grpSpPr>
        <p:cxnSp>
          <p:nvCxnSpPr>
            <p:cNvPr id="110" name="Straight Connector 109">
              <a:extLst>
                <a:ext uri="{FF2B5EF4-FFF2-40B4-BE49-F238E27FC236}">
                  <a16:creationId xmlns:a16="http://schemas.microsoft.com/office/drawing/2014/main" id="{14A8EBFB-CA20-48B6-B930-B05A1997DFE4}"/>
                </a:ext>
              </a:extLst>
            </p:cNvPr>
            <p:cNvCxnSpPr/>
            <p:nvPr/>
          </p:nvCxnSpPr>
          <p:spPr>
            <a:xfrm>
              <a:off x="8597556" y="3654951"/>
              <a:ext cx="0" cy="190102"/>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11" name="Isosceles Triangle 110">
              <a:extLst>
                <a:ext uri="{FF2B5EF4-FFF2-40B4-BE49-F238E27FC236}">
                  <a16:creationId xmlns:a16="http://schemas.microsoft.com/office/drawing/2014/main" id="{69288E64-21EF-4284-B0BE-B0CF6FFDC82B}"/>
                </a:ext>
              </a:extLst>
            </p:cNvPr>
            <p:cNvSpPr/>
            <p:nvPr/>
          </p:nvSpPr>
          <p:spPr>
            <a:xfrm rot="10800000">
              <a:off x="8462301" y="3828030"/>
              <a:ext cx="288032" cy="248303"/>
            </a:xfrm>
            <a:prstGeom prst="triangl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F1EB476-DBD5-437C-A948-A1445CDB3330}"/>
                </a:ext>
              </a:extLst>
            </p:cNvPr>
            <p:cNvCxnSpPr>
              <a:cxnSpLocks/>
            </p:cNvCxnSpPr>
            <p:nvPr/>
          </p:nvCxnSpPr>
          <p:spPr>
            <a:xfrm>
              <a:off x="6439934" y="2953274"/>
              <a:ext cx="2165413"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13" name="Cylinder 69">
              <a:extLst>
                <a:ext uri="{FF2B5EF4-FFF2-40B4-BE49-F238E27FC236}">
                  <a16:creationId xmlns:a16="http://schemas.microsoft.com/office/drawing/2014/main" id="{949528AD-9FEC-42AB-B54F-C67E8F3AF4E2}"/>
                </a:ext>
              </a:extLst>
            </p:cNvPr>
            <p:cNvSpPr/>
            <p:nvPr/>
          </p:nvSpPr>
          <p:spPr>
            <a:xfrm rot="5400000">
              <a:off x="4791123" y="1383941"/>
              <a:ext cx="235025" cy="3119747"/>
            </a:xfrm>
            <a:prstGeom prst="can">
              <a:avLst/>
            </a:prstGeom>
            <a:solidFill>
              <a:schemeClr val="accent1">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Connector 113">
              <a:extLst>
                <a:ext uri="{FF2B5EF4-FFF2-40B4-BE49-F238E27FC236}">
                  <a16:creationId xmlns:a16="http://schemas.microsoft.com/office/drawing/2014/main" id="{14ACC976-DAFB-4F9A-B0CD-E06D972CD231}"/>
                </a:ext>
              </a:extLst>
            </p:cNvPr>
            <p:cNvCxnSpPr>
              <a:cxnSpLocks/>
            </p:cNvCxnSpPr>
            <p:nvPr/>
          </p:nvCxnSpPr>
          <p:spPr>
            <a:xfrm>
              <a:off x="8596469" y="2547639"/>
              <a:ext cx="0" cy="103530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Oval 114">
                  <a:extLst>
                    <a:ext uri="{FF2B5EF4-FFF2-40B4-BE49-F238E27FC236}">
                      <a16:creationId xmlns:a16="http://schemas.microsoft.com/office/drawing/2014/main" id="{66BD669C-8E5D-4BA3-B082-D2EB96B0129C}"/>
                    </a:ext>
                  </a:extLst>
                </p:cNvPr>
                <p:cNvSpPr/>
                <p:nvPr/>
              </p:nvSpPr>
              <p:spPr>
                <a:xfrm>
                  <a:off x="8442376" y="3407503"/>
                  <a:ext cx="324743" cy="324743"/>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accent2">
                                <a:lumMod val="50000"/>
                              </a:schemeClr>
                            </a:solidFill>
                            <a:latin typeface="Cambria Math" panose="02040503050406030204" pitchFamily="18" charset="0"/>
                          </a:rPr>
                          <m:t> ~</m:t>
                        </m:r>
                      </m:oMath>
                    </m:oMathPara>
                  </a14:m>
                  <a:endParaRPr lang="en-US" b="1" dirty="0">
                    <a:solidFill>
                      <a:schemeClr val="accent2">
                        <a:lumMod val="50000"/>
                      </a:schemeClr>
                    </a:solidFill>
                  </a:endParaRPr>
                </a:p>
              </p:txBody>
            </p:sp>
          </mc:Choice>
          <mc:Fallback xmlns="">
            <p:sp>
              <p:nvSpPr>
                <p:cNvPr id="65" name="Oval 64">
                  <a:extLst>
                    <a:ext uri="{FF2B5EF4-FFF2-40B4-BE49-F238E27FC236}">
                      <a16:creationId xmlns:a16="http://schemas.microsoft.com/office/drawing/2014/main" id="{66BD669C-8E5D-4BA3-B082-D2EB96B0129C}"/>
                    </a:ext>
                  </a:extLst>
                </p:cNvPr>
                <p:cNvSpPr>
                  <a:spLocks noRot="1" noChangeAspect="1" noMove="1" noResize="1" noEditPoints="1" noAdjustHandles="1" noChangeArrowheads="1" noChangeShapeType="1" noTextEdit="1"/>
                </p:cNvSpPr>
                <p:nvPr/>
              </p:nvSpPr>
              <p:spPr>
                <a:xfrm>
                  <a:off x="8442376" y="3407503"/>
                  <a:ext cx="324743" cy="324743"/>
                </a:xfrm>
                <a:prstGeom prst="ellipse">
                  <a:avLst/>
                </a:prstGeom>
                <a:blipFill>
                  <a:blip r:embed="rId7"/>
                  <a:stretch>
                    <a:fillRect l="-29825" t="-10526" b="-33333"/>
                  </a:stretch>
                </a:blipFill>
                <a:ln>
                  <a:solidFill>
                    <a:schemeClr val="accent2">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7369B66-F060-46D5-AD71-829DB12E26E8}"/>
                    </a:ext>
                  </a:extLst>
                </p:cNvPr>
                <p:cNvSpPr txBox="1"/>
                <p:nvPr/>
              </p:nvSpPr>
              <p:spPr>
                <a:xfrm>
                  <a:off x="8137791" y="4032142"/>
                  <a:ext cx="98219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accent2">
                                    <a:lumMod val="50000"/>
                                  </a:schemeClr>
                                </a:solidFill>
                                <a:latin typeface="Cambria Math" panose="02040503050406030204" pitchFamily="18" charset="0"/>
                              </a:rPr>
                            </m:ctrlPr>
                          </m:sSubPr>
                          <m:e>
                            <m:r>
                              <a:rPr lang="en-US" sz="2000" b="0" i="1" smtClean="0">
                                <a:solidFill>
                                  <a:schemeClr val="accent2">
                                    <a:lumMod val="50000"/>
                                  </a:schemeClr>
                                </a:solidFill>
                                <a:latin typeface="Cambria Math" panose="02040503050406030204" pitchFamily="18" charset="0"/>
                              </a:rPr>
                              <m:t>𝑉</m:t>
                            </m:r>
                          </m:e>
                          <m:sub>
                            <m:r>
                              <a:rPr lang="en-US" sz="2000" b="0" i="1" smtClean="0">
                                <a:solidFill>
                                  <a:schemeClr val="accent2">
                                    <a:lumMod val="50000"/>
                                  </a:schemeClr>
                                </a:solidFill>
                                <a:latin typeface="Cambria Math" panose="02040503050406030204" pitchFamily="18" charset="0"/>
                              </a:rPr>
                              <m:t>𝑅𝐹</m:t>
                            </m:r>
                          </m:sub>
                        </m:sSub>
                        <m:r>
                          <a:rPr lang="en-US" sz="2000" b="0" i="1" smtClean="0">
                            <a:solidFill>
                              <a:schemeClr val="accent2">
                                <a:lumMod val="50000"/>
                              </a:schemeClr>
                            </a:solidFill>
                            <a:latin typeface="Cambria Math" panose="02040503050406030204" pitchFamily="18" charset="0"/>
                          </a:rPr>
                          <m:t>,</m:t>
                        </m:r>
                        <m:sSub>
                          <m:sSubPr>
                            <m:ctrlPr>
                              <a:rPr lang="en-US" sz="2000" b="0" i="1" smtClean="0">
                                <a:solidFill>
                                  <a:schemeClr val="accent2">
                                    <a:lumMod val="50000"/>
                                  </a:schemeClr>
                                </a:solidFill>
                                <a:latin typeface="Cambria Math" panose="02040503050406030204" pitchFamily="18" charset="0"/>
                              </a:rPr>
                            </m:ctrlPr>
                          </m:sSubPr>
                          <m:e>
                            <m:r>
                              <m:rPr>
                                <m:sty m:val="p"/>
                              </m:rPr>
                              <a:rPr lang="en-US" sz="2000" b="0" i="0" smtClean="0">
                                <a:solidFill>
                                  <a:schemeClr val="accent2">
                                    <a:lumMod val="50000"/>
                                  </a:schemeClr>
                                </a:solidFill>
                                <a:latin typeface="Cambria Math" panose="02040503050406030204" pitchFamily="18" charset="0"/>
                              </a:rPr>
                              <m:t>Ω</m:t>
                            </m:r>
                          </m:e>
                          <m:sub>
                            <m:r>
                              <a:rPr lang="en-US" sz="2000" b="0" i="1" smtClean="0">
                                <a:solidFill>
                                  <a:schemeClr val="accent2">
                                    <a:lumMod val="50000"/>
                                  </a:schemeClr>
                                </a:solidFill>
                                <a:latin typeface="Cambria Math" panose="02040503050406030204" pitchFamily="18" charset="0"/>
                              </a:rPr>
                              <m:t>𝑅𝐹</m:t>
                            </m:r>
                          </m:sub>
                        </m:sSub>
                      </m:oMath>
                    </m:oMathPara>
                  </a14:m>
                  <a:endParaRPr lang="en-US" dirty="0">
                    <a:solidFill>
                      <a:schemeClr val="accent2">
                        <a:lumMod val="50000"/>
                      </a:schemeClr>
                    </a:solidFill>
                  </a:endParaRPr>
                </a:p>
              </p:txBody>
            </p:sp>
          </mc:Choice>
          <mc:Fallback xmlns="">
            <p:sp>
              <p:nvSpPr>
                <p:cNvPr id="116" name="TextBox 115">
                  <a:extLst>
                    <a:ext uri="{FF2B5EF4-FFF2-40B4-BE49-F238E27FC236}">
                      <a16:creationId xmlns:a16="http://schemas.microsoft.com/office/drawing/2014/main" id="{57369B66-F060-46D5-AD71-829DB12E26E8}"/>
                    </a:ext>
                  </a:extLst>
                </p:cNvPr>
                <p:cNvSpPr txBox="1">
                  <a:spLocks noRot="1" noChangeAspect="1" noMove="1" noResize="1" noEditPoints="1" noAdjustHandles="1" noChangeArrowheads="1" noChangeShapeType="1" noTextEdit="1"/>
                </p:cNvSpPr>
                <p:nvPr/>
              </p:nvSpPr>
              <p:spPr>
                <a:xfrm>
                  <a:off x="8137791" y="4032142"/>
                  <a:ext cx="982192" cy="307777"/>
                </a:xfrm>
                <a:prstGeom prst="rect">
                  <a:avLst/>
                </a:prstGeom>
                <a:blipFill>
                  <a:blip r:embed="rId13"/>
                  <a:stretch>
                    <a:fillRect/>
                  </a:stretch>
                </a:blipFill>
              </p:spPr>
              <p:txBody>
                <a:bodyPr/>
                <a:lstStyle/>
                <a:p>
                  <a:r>
                    <a:rPr lang="en-US">
                      <a:noFill/>
                    </a:rPr>
                    <a:t> </a:t>
                  </a:r>
                </a:p>
              </p:txBody>
            </p:sp>
          </mc:Fallback>
        </mc:AlternateContent>
      </p:grpSp>
      <p:grpSp>
        <p:nvGrpSpPr>
          <p:cNvPr id="117" name="Group 116">
            <a:extLst>
              <a:ext uri="{FF2B5EF4-FFF2-40B4-BE49-F238E27FC236}">
                <a16:creationId xmlns:a16="http://schemas.microsoft.com/office/drawing/2014/main" id="{33FC6260-C078-43CA-A6FB-D786B79B7B94}"/>
              </a:ext>
            </a:extLst>
          </p:cNvPr>
          <p:cNvGrpSpPr/>
          <p:nvPr/>
        </p:nvGrpSpPr>
        <p:grpSpPr>
          <a:xfrm>
            <a:off x="3175384" y="5998498"/>
            <a:ext cx="6462143" cy="3372264"/>
            <a:chOff x="3012125" y="2250238"/>
            <a:chExt cx="5104481" cy="2058903"/>
          </a:xfrm>
        </p:grpSpPr>
        <p:sp>
          <p:nvSpPr>
            <p:cNvPr id="118" name="Cylinder 68">
              <a:extLst>
                <a:ext uri="{FF2B5EF4-FFF2-40B4-BE49-F238E27FC236}">
                  <a16:creationId xmlns:a16="http://schemas.microsoft.com/office/drawing/2014/main" id="{4FE0FFE7-A19B-4637-B72C-691A2C47A14E}"/>
                </a:ext>
              </a:extLst>
            </p:cNvPr>
            <p:cNvSpPr/>
            <p:nvPr/>
          </p:nvSpPr>
          <p:spPr>
            <a:xfrm rot="5400000">
              <a:off x="4791124" y="807877"/>
              <a:ext cx="235025" cy="3119747"/>
            </a:xfrm>
            <a:prstGeom prst="can">
              <a:avLst/>
            </a:prstGeom>
            <a:solidFill>
              <a:schemeClr val="accent1">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Cylinder 67">
              <a:extLst>
                <a:ext uri="{FF2B5EF4-FFF2-40B4-BE49-F238E27FC236}">
                  <a16:creationId xmlns:a16="http://schemas.microsoft.com/office/drawing/2014/main" id="{611974EE-BAE2-4662-861D-0CE8A65FBE10}"/>
                </a:ext>
              </a:extLst>
            </p:cNvPr>
            <p:cNvSpPr/>
            <p:nvPr/>
          </p:nvSpPr>
          <p:spPr>
            <a:xfrm rot="5400000">
              <a:off x="4454486" y="1580963"/>
              <a:ext cx="235025" cy="3119747"/>
            </a:xfrm>
            <a:prstGeom prst="can">
              <a:avLst/>
            </a:prstGeom>
            <a:solidFill>
              <a:schemeClr val="accent1">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8F2BA195-BC01-4702-87B9-D14CAD8FD0B3}"/>
                </a:ext>
              </a:extLst>
            </p:cNvPr>
            <p:cNvCxnSpPr>
              <a:cxnSpLocks/>
            </p:cNvCxnSpPr>
            <p:nvPr/>
          </p:nvCxnSpPr>
          <p:spPr>
            <a:xfrm>
              <a:off x="6101610" y="3145869"/>
              <a:ext cx="1811864" cy="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3DB9668-1249-40E8-9A9A-7036D6705D67}"/>
                </a:ext>
              </a:extLst>
            </p:cNvPr>
            <p:cNvCxnSpPr>
              <a:cxnSpLocks/>
            </p:cNvCxnSpPr>
            <p:nvPr/>
          </p:nvCxnSpPr>
          <p:spPr>
            <a:xfrm flipV="1">
              <a:off x="6439934" y="2358234"/>
              <a:ext cx="1481126" cy="10098"/>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70918E2-4665-421E-B80D-72B9CCFB8E3D}"/>
                </a:ext>
              </a:extLst>
            </p:cNvPr>
            <p:cNvCxnSpPr>
              <a:cxnSpLocks/>
            </p:cNvCxnSpPr>
            <p:nvPr/>
          </p:nvCxnSpPr>
          <p:spPr>
            <a:xfrm>
              <a:off x="7913474" y="2358234"/>
              <a:ext cx="0" cy="1224709"/>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B86C5F83-9FE2-43E9-9802-28007185DB05}"/>
                </a:ext>
              </a:extLst>
            </p:cNvPr>
            <p:cNvGrpSpPr/>
            <p:nvPr/>
          </p:nvGrpSpPr>
          <p:grpSpPr>
            <a:xfrm>
              <a:off x="7741251" y="3582943"/>
              <a:ext cx="360040" cy="72008"/>
              <a:chOff x="5364088" y="3789040"/>
              <a:chExt cx="360040" cy="72008"/>
            </a:xfrm>
          </p:grpSpPr>
          <p:cxnSp>
            <p:nvCxnSpPr>
              <p:cNvPr id="127" name="Straight Connector 126">
                <a:extLst>
                  <a:ext uri="{FF2B5EF4-FFF2-40B4-BE49-F238E27FC236}">
                    <a16:creationId xmlns:a16="http://schemas.microsoft.com/office/drawing/2014/main" id="{0CE588E2-7071-4507-BD4F-E3CC2F7D7FEC}"/>
                  </a:ext>
                </a:extLst>
              </p:cNvPr>
              <p:cNvCxnSpPr/>
              <p:nvPr/>
            </p:nvCxnSpPr>
            <p:spPr>
              <a:xfrm>
                <a:off x="5364088" y="3789040"/>
                <a:ext cx="360040" cy="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AC10265-D460-492F-B3CD-E80F38B2E007}"/>
                  </a:ext>
                </a:extLst>
              </p:cNvPr>
              <p:cNvCxnSpPr>
                <a:cxnSpLocks/>
              </p:cNvCxnSpPr>
              <p:nvPr/>
            </p:nvCxnSpPr>
            <p:spPr>
              <a:xfrm>
                <a:off x="5436096" y="3861048"/>
                <a:ext cx="216024" cy="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49199EC7-3DB5-4C55-B016-2129A200E857}"/>
                </a:ext>
              </a:extLst>
            </p:cNvPr>
            <p:cNvCxnSpPr/>
            <p:nvPr/>
          </p:nvCxnSpPr>
          <p:spPr>
            <a:xfrm>
              <a:off x="7921060" y="3654951"/>
              <a:ext cx="0" cy="19010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25" name="Isosceles Triangle 124">
              <a:extLst>
                <a:ext uri="{FF2B5EF4-FFF2-40B4-BE49-F238E27FC236}">
                  <a16:creationId xmlns:a16="http://schemas.microsoft.com/office/drawing/2014/main" id="{472E4AFB-6F8C-4097-A7AD-1A784CD50EC9}"/>
                </a:ext>
              </a:extLst>
            </p:cNvPr>
            <p:cNvSpPr/>
            <p:nvPr/>
          </p:nvSpPr>
          <p:spPr>
            <a:xfrm rot="10800000">
              <a:off x="7785805" y="3828030"/>
              <a:ext cx="288032" cy="248303"/>
            </a:xfrm>
            <a:prstGeom prst="triangle">
              <a:avLst/>
            </a:prstGeom>
            <a:solidFill>
              <a:schemeClr val="bg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8070C4A1-C125-4A0E-A7E1-CD0133F4126E}"/>
                    </a:ext>
                  </a:extLst>
                </p:cNvPr>
                <p:cNvSpPr txBox="1"/>
                <p:nvPr/>
              </p:nvSpPr>
              <p:spPr>
                <a:xfrm>
                  <a:off x="7710341" y="4032142"/>
                  <a:ext cx="4062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3">
                                    <a:lumMod val="50000"/>
                                  </a:schemeClr>
                                </a:solidFill>
                                <a:latin typeface="Cambria Math" panose="02040503050406030204" pitchFamily="18" charset="0"/>
                              </a:rPr>
                            </m:ctrlPr>
                          </m:sSubPr>
                          <m:e>
                            <m:r>
                              <a:rPr lang="en-US" b="0" i="1" smtClean="0">
                                <a:solidFill>
                                  <a:schemeClr val="accent3">
                                    <a:lumMod val="50000"/>
                                  </a:schemeClr>
                                </a:solidFill>
                                <a:latin typeface="Cambria Math" panose="02040503050406030204" pitchFamily="18" charset="0"/>
                              </a:rPr>
                              <m:t>𝑉</m:t>
                            </m:r>
                          </m:e>
                          <m:sub>
                            <m:r>
                              <a:rPr lang="en-US" b="0" i="1" smtClean="0">
                                <a:solidFill>
                                  <a:schemeClr val="accent3">
                                    <a:lumMod val="50000"/>
                                  </a:schemeClr>
                                </a:solidFill>
                                <a:latin typeface="Cambria Math" panose="02040503050406030204" pitchFamily="18" charset="0"/>
                              </a:rPr>
                              <m:t>𝐷𝐶</m:t>
                            </m:r>
                          </m:sub>
                        </m:sSub>
                      </m:oMath>
                    </m:oMathPara>
                  </a14:m>
                  <a:endParaRPr lang="en-US" dirty="0">
                    <a:solidFill>
                      <a:schemeClr val="accent3">
                        <a:lumMod val="50000"/>
                      </a:schemeClr>
                    </a:solidFill>
                  </a:endParaRPr>
                </a:p>
              </p:txBody>
            </p:sp>
          </mc:Choice>
          <mc:Fallback xmlns="">
            <p:sp>
              <p:nvSpPr>
                <p:cNvPr id="181" name="TextBox 180">
                  <a:extLst>
                    <a:ext uri="{FF2B5EF4-FFF2-40B4-BE49-F238E27FC236}">
                      <a16:creationId xmlns:a16="http://schemas.microsoft.com/office/drawing/2014/main" id="{8070C4A1-C125-4A0E-A7E1-CD0133F4126E}"/>
                    </a:ext>
                  </a:extLst>
                </p:cNvPr>
                <p:cNvSpPr txBox="1">
                  <a:spLocks noRot="1" noChangeAspect="1" noMove="1" noResize="1" noEditPoints="1" noAdjustHandles="1" noChangeArrowheads="1" noChangeShapeType="1" noTextEdit="1"/>
                </p:cNvSpPr>
                <p:nvPr/>
              </p:nvSpPr>
              <p:spPr>
                <a:xfrm>
                  <a:off x="7710341" y="4032142"/>
                  <a:ext cx="406265" cy="276999"/>
                </a:xfrm>
                <a:prstGeom prst="rect">
                  <a:avLst/>
                </a:prstGeom>
                <a:blipFill>
                  <a:blip r:embed="rId14"/>
                  <a:stretch>
                    <a:fillRect l="-13636" r="-4545" b="-15217"/>
                  </a:stretch>
                </a:blipFill>
              </p:spPr>
              <p:txBody>
                <a:bodyPr/>
                <a:lstStyle/>
                <a:p>
                  <a:r>
                    <a:rPr lang="en-US">
                      <a:noFill/>
                    </a:rPr>
                    <a:t> </a:t>
                  </a:r>
                </a:p>
              </p:txBody>
            </p:sp>
          </mc:Fallback>
        </mc:AlternateContent>
      </p:grpSp>
      <p:grpSp>
        <p:nvGrpSpPr>
          <p:cNvPr id="129" name="Group 128">
            <a:extLst>
              <a:ext uri="{FF2B5EF4-FFF2-40B4-BE49-F238E27FC236}">
                <a16:creationId xmlns:a16="http://schemas.microsoft.com/office/drawing/2014/main" id="{D67D0ACE-1E7A-4410-9290-2735A133D8FC}"/>
              </a:ext>
            </a:extLst>
          </p:cNvPr>
          <p:cNvGrpSpPr/>
          <p:nvPr/>
        </p:nvGrpSpPr>
        <p:grpSpPr>
          <a:xfrm>
            <a:off x="2592044" y="6529234"/>
            <a:ext cx="6238584" cy="2841527"/>
            <a:chOff x="2551342" y="2574274"/>
            <a:chExt cx="4927891" cy="1734867"/>
          </a:xfrm>
        </p:grpSpPr>
        <p:cxnSp>
          <p:nvCxnSpPr>
            <p:cNvPr id="130" name="Straight Connector 129">
              <a:extLst>
                <a:ext uri="{FF2B5EF4-FFF2-40B4-BE49-F238E27FC236}">
                  <a16:creationId xmlns:a16="http://schemas.microsoft.com/office/drawing/2014/main" id="{3ECB60CB-38AD-48AA-8050-1B871556E795}"/>
                </a:ext>
              </a:extLst>
            </p:cNvPr>
            <p:cNvCxnSpPr>
              <a:cxnSpLocks/>
            </p:cNvCxnSpPr>
            <p:nvPr/>
          </p:nvCxnSpPr>
          <p:spPr>
            <a:xfrm>
              <a:off x="3300159" y="2754294"/>
              <a:ext cx="3276368" cy="0"/>
            </a:xfrm>
            <a:prstGeom prst="line">
              <a:avLst/>
            </a:prstGeom>
            <a:ln w="28575">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40B89E2D-C621-4F83-B2DE-CC8613354E1F}"/>
                </a:ext>
              </a:extLst>
            </p:cNvPr>
            <p:cNvGrpSpPr/>
            <p:nvPr/>
          </p:nvGrpSpPr>
          <p:grpSpPr>
            <a:xfrm>
              <a:off x="2551342" y="2574274"/>
              <a:ext cx="4927891" cy="1734867"/>
              <a:chOff x="2551342" y="2574274"/>
              <a:chExt cx="4927891" cy="1734867"/>
            </a:xfrm>
          </p:grpSpPr>
          <p:sp>
            <p:nvSpPr>
              <p:cNvPr id="132" name="Cylinder 62">
                <a:extLst>
                  <a:ext uri="{FF2B5EF4-FFF2-40B4-BE49-F238E27FC236}">
                    <a16:creationId xmlns:a16="http://schemas.microsoft.com/office/drawing/2014/main" id="{97F5FBFA-BED1-4E30-A864-B261A0E83F33}"/>
                  </a:ext>
                </a:extLst>
              </p:cNvPr>
              <p:cNvSpPr/>
              <p:nvPr/>
            </p:nvSpPr>
            <p:spPr>
              <a:xfrm rot="5400000">
                <a:off x="6024593" y="2333777"/>
                <a:ext cx="360040" cy="841033"/>
              </a:xfrm>
              <a:prstGeom prst="ca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ECC51BF8-25DB-48C5-BB55-D4C22AE38CF6}"/>
                  </a:ext>
                </a:extLst>
              </p:cNvPr>
              <p:cNvGrpSpPr/>
              <p:nvPr/>
            </p:nvGrpSpPr>
            <p:grpSpPr>
              <a:xfrm>
                <a:off x="2551342" y="2597676"/>
                <a:ext cx="4927891" cy="1711465"/>
                <a:chOff x="2551342" y="2597676"/>
                <a:chExt cx="4927891" cy="1711465"/>
              </a:xfrm>
            </p:grpSpPr>
            <p:cxnSp>
              <p:nvCxnSpPr>
                <p:cNvPr id="134" name="Straight Connector 133">
                  <a:extLst>
                    <a:ext uri="{FF2B5EF4-FFF2-40B4-BE49-F238E27FC236}">
                      <a16:creationId xmlns:a16="http://schemas.microsoft.com/office/drawing/2014/main" id="{2920743B-C15E-4B6D-AF61-07151D07A884}"/>
                    </a:ext>
                  </a:extLst>
                </p:cNvPr>
                <p:cNvCxnSpPr>
                  <a:cxnSpLocks/>
                </p:cNvCxnSpPr>
                <p:nvPr/>
              </p:nvCxnSpPr>
              <p:spPr>
                <a:xfrm flipH="1">
                  <a:off x="2551342" y="2762493"/>
                  <a:ext cx="216024"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94BC88C9-B8F5-43E5-852F-AED7DECF0360}"/>
                    </a:ext>
                  </a:extLst>
                </p:cNvPr>
                <p:cNvGrpSpPr/>
                <p:nvPr/>
              </p:nvGrpSpPr>
              <p:grpSpPr>
                <a:xfrm>
                  <a:off x="7102704" y="3582943"/>
                  <a:ext cx="360040" cy="72008"/>
                  <a:chOff x="5364088" y="3789040"/>
                  <a:chExt cx="360040" cy="72008"/>
                </a:xfrm>
              </p:grpSpPr>
              <p:cxnSp>
                <p:nvCxnSpPr>
                  <p:cNvPr id="144" name="Straight Connector 143">
                    <a:extLst>
                      <a:ext uri="{FF2B5EF4-FFF2-40B4-BE49-F238E27FC236}">
                        <a16:creationId xmlns:a16="http://schemas.microsoft.com/office/drawing/2014/main" id="{E97EACBE-C883-4E0A-BADF-B40671D0802F}"/>
                      </a:ext>
                    </a:extLst>
                  </p:cNvPr>
                  <p:cNvCxnSpPr/>
                  <p:nvPr/>
                </p:nvCxnSpPr>
                <p:spPr>
                  <a:xfrm>
                    <a:off x="5364088" y="3789040"/>
                    <a:ext cx="36004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92DA097-B1D0-45FD-9386-D41F22AABA0D}"/>
                      </a:ext>
                    </a:extLst>
                  </p:cNvPr>
                  <p:cNvCxnSpPr>
                    <a:cxnSpLocks/>
                  </p:cNvCxnSpPr>
                  <p:nvPr/>
                </p:nvCxnSpPr>
                <p:spPr>
                  <a:xfrm>
                    <a:off x="5436096" y="3861048"/>
                    <a:ext cx="216024"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36" name="Straight Connector 135">
                  <a:extLst>
                    <a:ext uri="{FF2B5EF4-FFF2-40B4-BE49-F238E27FC236}">
                      <a16:creationId xmlns:a16="http://schemas.microsoft.com/office/drawing/2014/main" id="{36055E27-7BD5-478F-8495-34BED3232876}"/>
                    </a:ext>
                  </a:extLst>
                </p:cNvPr>
                <p:cNvCxnSpPr>
                  <a:cxnSpLocks/>
                </p:cNvCxnSpPr>
                <p:nvPr/>
              </p:nvCxnSpPr>
              <p:spPr>
                <a:xfrm flipV="1">
                  <a:off x="7284820" y="2752199"/>
                  <a:ext cx="0" cy="833398"/>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A6D216A-A50F-4463-B17A-B8D5896FB143}"/>
                    </a:ext>
                  </a:extLst>
                </p:cNvPr>
                <p:cNvCxnSpPr>
                  <a:cxnSpLocks/>
                </p:cNvCxnSpPr>
                <p:nvPr/>
              </p:nvCxnSpPr>
              <p:spPr>
                <a:xfrm>
                  <a:off x="6589123" y="2761724"/>
                  <a:ext cx="695697"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882290E-F2F7-4DA1-B4E9-83138ECF1B65}"/>
                    </a:ext>
                  </a:extLst>
                </p:cNvPr>
                <p:cNvCxnSpPr>
                  <a:cxnSpLocks/>
                </p:cNvCxnSpPr>
                <p:nvPr/>
              </p:nvCxnSpPr>
              <p:spPr>
                <a:xfrm>
                  <a:off x="2556675" y="3448452"/>
                  <a:ext cx="4715549"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A7C6AD6-129E-4221-863B-258C3F218821}"/>
                    </a:ext>
                  </a:extLst>
                </p:cNvPr>
                <p:cNvCxnSpPr/>
                <p:nvPr/>
              </p:nvCxnSpPr>
              <p:spPr>
                <a:xfrm flipV="1">
                  <a:off x="2556675" y="2761724"/>
                  <a:ext cx="0" cy="686728"/>
                </a:xfrm>
                <a:prstGeom prst="straightConnector1">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E367AEA-5F73-4595-A581-0D0129929B10}"/>
                    </a:ext>
                  </a:extLst>
                </p:cNvPr>
                <p:cNvCxnSpPr/>
                <p:nvPr/>
              </p:nvCxnSpPr>
              <p:spPr>
                <a:xfrm>
                  <a:off x="7282513" y="3654951"/>
                  <a:ext cx="0" cy="190102"/>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1" name="Isosceles Triangle 140">
                  <a:extLst>
                    <a:ext uri="{FF2B5EF4-FFF2-40B4-BE49-F238E27FC236}">
                      <a16:creationId xmlns:a16="http://schemas.microsoft.com/office/drawing/2014/main" id="{DAD80611-AAAD-4612-A861-693620919FD6}"/>
                    </a:ext>
                  </a:extLst>
                </p:cNvPr>
                <p:cNvSpPr/>
                <p:nvPr/>
              </p:nvSpPr>
              <p:spPr>
                <a:xfrm rot="10800000">
                  <a:off x="7147258" y="3828030"/>
                  <a:ext cx="288032" cy="248303"/>
                </a:xfrm>
                <a:prstGeom prst="triangl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0F8FDA3E-FE3C-495A-A361-E4EB0A5E44AB}"/>
                        </a:ext>
                      </a:extLst>
                    </p:cNvPr>
                    <p:cNvSpPr txBox="1"/>
                    <p:nvPr/>
                  </p:nvSpPr>
                  <p:spPr>
                    <a:xfrm>
                      <a:off x="7085792" y="4032142"/>
                      <a:ext cx="3934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2">
                                        <a:lumMod val="50000"/>
                                      </a:schemeClr>
                                    </a:solidFill>
                                    <a:latin typeface="Cambria Math" panose="02040503050406030204" pitchFamily="18" charset="0"/>
                                  </a:rPr>
                                </m:ctrlPr>
                              </m:sSubPr>
                              <m:e>
                                <m:r>
                                  <a:rPr lang="en-US" b="0" i="1" smtClean="0">
                                    <a:solidFill>
                                      <a:schemeClr val="tx2">
                                        <a:lumMod val="50000"/>
                                      </a:schemeClr>
                                    </a:solidFill>
                                    <a:latin typeface="Cambria Math" panose="02040503050406030204" pitchFamily="18" charset="0"/>
                                  </a:rPr>
                                  <m:t>𝑉</m:t>
                                </m:r>
                              </m:e>
                              <m:sub>
                                <m:r>
                                  <a:rPr lang="en-US" b="0" i="1" smtClean="0">
                                    <a:solidFill>
                                      <a:schemeClr val="tx2">
                                        <a:lumMod val="50000"/>
                                      </a:schemeClr>
                                    </a:solidFill>
                                    <a:latin typeface="Cambria Math" panose="02040503050406030204" pitchFamily="18" charset="0"/>
                                  </a:rPr>
                                  <m:t>𝐸𝐶</m:t>
                                </m:r>
                              </m:sub>
                            </m:sSub>
                          </m:oMath>
                        </m:oMathPara>
                      </a14:m>
                      <a:endParaRPr lang="en-US" dirty="0">
                        <a:solidFill>
                          <a:schemeClr val="tx2">
                            <a:lumMod val="50000"/>
                          </a:schemeClr>
                        </a:solidFill>
                      </a:endParaRPr>
                    </a:p>
                  </p:txBody>
                </p:sp>
              </mc:Choice>
              <mc:Fallback xmlns="">
                <p:sp>
                  <p:nvSpPr>
                    <p:cNvPr id="182" name="TextBox 181">
                      <a:extLst>
                        <a:ext uri="{FF2B5EF4-FFF2-40B4-BE49-F238E27FC236}">
                          <a16:creationId xmlns:a16="http://schemas.microsoft.com/office/drawing/2014/main" id="{0F8FDA3E-FE3C-495A-A361-E4EB0A5E44AB}"/>
                        </a:ext>
                      </a:extLst>
                    </p:cNvPr>
                    <p:cNvSpPr txBox="1">
                      <a:spLocks noRot="1" noChangeAspect="1" noMove="1" noResize="1" noEditPoints="1" noAdjustHandles="1" noChangeArrowheads="1" noChangeShapeType="1" noTextEdit="1"/>
                    </p:cNvSpPr>
                    <p:nvPr/>
                  </p:nvSpPr>
                  <p:spPr>
                    <a:xfrm>
                      <a:off x="7085792" y="4032142"/>
                      <a:ext cx="393441" cy="276999"/>
                    </a:xfrm>
                    <a:prstGeom prst="rect">
                      <a:avLst/>
                    </a:prstGeom>
                    <a:blipFill>
                      <a:blip r:embed="rId15"/>
                      <a:stretch>
                        <a:fillRect l="-12308" r="-4615" b="-15217"/>
                      </a:stretch>
                    </a:blipFill>
                  </p:spPr>
                  <p:txBody>
                    <a:bodyPr/>
                    <a:lstStyle/>
                    <a:p>
                      <a:r>
                        <a:rPr lang="en-US">
                          <a:noFill/>
                        </a:rPr>
                        <a:t> </a:t>
                      </a:r>
                    </a:p>
                  </p:txBody>
                </p:sp>
              </mc:Fallback>
            </mc:AlternateContent>
            <p:sp>
              <p:nvSpPr>
                <p:cNvPr id="143" name="Cylinder 5">
                  <a:extLst>
                    <a:ext uri="{FF2B5EF4-FFF2-40B4-BE49-F238E27FC236}">
                      <a16:creationId xmlns:a16="http://schemas.microsoft.com/office/drawing/2014/main" id="{95EB2E94-A1A3-440B-85A2-5D726833F9FC}"/>
                    </a:ext>
                  </a:extLst>
                </p:cNvPr>
                <p:cNvSpPr/>
                <p:nvPr/>
              </p:nvSpPr>
              <p:spPr>
                <a:xfrm rot="5400000">
                  <a:off x="2964592" y="2357179"/>
                  <a:ext cx="360040" cy="841033"/>
                </a:xfrm>
                <a:prstGeom prst="ca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46" name="Group 145">
            <a:extLst>
              <a:ext uri="{FF2B5EF4-FFF2-40B4-BE49-F238E27FC236}">
                <a16:creationId xmlns:a16="http://schemas.microsoft.com/office/drawing/2014/main" id="{AFB8B300-02D9-4C12-AD07-E92BD3AD5591}"/>
              </a:ext>
            </a:extLst>
          </p:cNvPr>
          <p:cNvGrpSpPr/>
          <p:nvPr/>
        </p:nvGrpSpPr>
        <p:grpSpPr>
          <a:xfrm>
            <a:off x="3175385" y="6321199"/>
            <a:ext cx="7080875" cy="384946"/>
            <a:chOff x="3012126" y="2447260"/>
            <a:chExt cx="5593221" cy="235025"/>
          </a:xfrm>
        </p:grpSpPr>
        <p:sp>
          <p:nvSpPr>
            <p:cNvPr id="147" name="Cylinder 65">
              <a:extLst>
                <a:ext uri="{FF2B5EF4-FFF2-40B4-BE49-F238E27FC236}">
                  <a16:creationId xmlns:a16="http://schemas.microsoft.com/office/drawing/2014/main" id="{4BA6FE8F-842E-4A50-8DC9-BE61C94117BF}"/>
                </a:ext>
              </a:extLst>
            </p:cNvPr>
            <p:cNvSpPr/>
            <p:nvPr/>
          </p:nvSpPr>
          <p:spPr>
            <a:xfrm rot="5400000">
              <a:off x="4454487" y="1004899"/>
              <a:ext cx="235025" cy="3119747"/>
            </a:xfrm>
            <a:prstGeom prst="can">
              <a:avLst/>
            </a:prstGeom>
            <a:solidFill>
              <a:schemeClr val="accent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8" name="Straight Connector 147">
              <a:extLst>
                <a:ext uri="{FF2B5EF4-FFF2-40B4-BE49-F238E27FC236}">
                  <a16:creationId xmlns:a16="http://schemas.microsoft.com/office/drawing/2014/main" id="{CCE77700-6E9F-4035-B335-9F34DB12C679}"/>
                </a:ext>
              </a:extLst>
            </p:cNvPr>
            <p:cNvCxnSpPr>
              <a:cxnSpLocks/>
            </p:cNvCxnSpPr>
            <p:nvPr/>
          </p:nvCxnSpPr>
          <p:spPr>
            <a:xfrm>
              <a:off x="6096360" y="2556517"/>
              <a:ext cx="2508987"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49" name="Trapezoid 148"/>
          <p:cNvSpPr/>
          <p:nvPr/>
        </p:nvSpPr>
        <p:spPr>
          <a:xfrm rot="18000000">
            <a:off x="5914755" y="6346796"/>
            <a:ext cx="1160516" cy="2677297"/>
          </a:xfrm>
          <a:prstGeom prst="trapezoid">
            <a:avLst>
              <a:gd name="adj" fmla="val 49243"/>
            </a:avLst>
          </a:prstGeom>
          <a:gradFill flip="none" rotWithShape="1">
            <a:gsLst>
              <a:gs pos="0">
                <a:schemeClr val="accent4">
                  <a:lumMod val="20000"/>
                  <a:lumOff val="80000"/>
                  <a:alpha val="70000"/>
                </a:schemeClr>
              </a:gs>
              <a:gs pos="50000">
                <a:srgbClr val="7030A0">
                  <a:alpha val="70000"/>
                </a:srgbClr>
              </a:gs>
              <a:gs pos="100000">
                <a:schemeClr val="accent4">
                  <a:lumMod val="30000"/>
                  <a:lumOff val="70000"/>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rapezoid 149"/>
          <p:cNvSpPr/>
          <p:nvPr/>
        </p:nvSpPr>
        <p:spPr>
          <a:xfrm rot="3600000">
            <a:off x="3604161" y="6345032"/>
            <a:ext cx="1160516" cy="2677297"/>
          </a:xfrm>
          <a:prstGeom prst="trapezoid">
            <a:avLst>
              <a:gd name="adj" fmla="val 49153"/>
            </a:avLst>
          </a:prstGeom>
          <a:gradFill flip="none" rotWithShape="1">
            <a:gsLst>
              <a:gs pos="0">
                <a:srgbClr val="FF7979">
                  <a:alpha val="70000"/>
                </a:srgbClr>
              </a:gs>
              <a:gs pos="50000">
                <a:srgbClr val="FF0000">
                  <a:alpha val="70000"/>
                </a:srgbClr>
              </a:gs>
              <a:gs pos="100000">
                <a:srgbClr val="FF7979">
                  <a:alpha val="7000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1" name="Picture 2" descr="Image result for andor ultra 879 camera link"/>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96594" y="2850972"/>
            <a:ext cx="2381250" cy="2038350"/>
          </a:xfrm>
          <a:prstGeom prst="rect">
            <a:avLst/>
          </a:prstGeom>
          <a:noFill/>
          <a:extLst>
            <a:ext uri="{909E8E84-426E-40DD-AFC4-6F175D3DCCD1}">
              <a14:hiddenFill xmlns:a14="http://schemas.microsoft.com/office/drawing/2010/main">
                <a:solidFill>
                  <a:srgbClr val="FFFFFF"/>
                </a:solidFill>
              </a14:hiddenFill>
            </a:ext>
          </a:extLst>
        </p:spPr>
      </p:pic>
      <p:grpSp>
        <p:nvGrpSpPr>
          <p:cNvPr id="207" name="Group 206"/>
          <p:cNvGrpSpPr/>
          <p:nvPr/>
        </p:nvGrpSpPr>
        <p:grpSpPr>
          <a:xfrm>
            <a:off x="4874088" y="6596366"/>
            <a:ext cx="1048679" cy="409144"/>
            <a:chOff x="8692213" y="5272026"/>
            <a:chExt cx="2549556" cy="768844"/>
          </a:xfrm>
          <a:effectLst/>
        </p:grpSpPr>
        <p:sp>
          <p:nvSpPr>
            <p:cNvPr id="208" name="Oval 207"/>
            <p:cNvSpPr/>
            <p:nvPr/>
          </p:nvSpPr>
          <p:spPr>
            <a:xfrm>
              <a:off x="9585153" y="5277194"/>
              <a:ext cx="763676" cy="763676"/>
            </a:xfrm>
            <a:prstGeom prst="ellipse">
              <a:avLst/>
            </a:prstGeom>
            <a:solidFill>
              <a:srgbClr val="E537F7"/>
            </a:solidFill>
            <a:ln w="12700" cap="flat">
              <a:noFill/>
              <a:miter lim="400000"/>
            </a:ln>
            <a:effectLst>
              <a:outerShdw blurRad="152400" dist="38100" dir="5400000" sx="90000" sy="-19000" rotWithShape="0">
                <a:prstClr val="black">
                  <a:alpha val="11000"/>
                </a:prstClr>
              </a:outerShdw>
            </a:effectLst>
            <a:scene3d>
              <a:camera prst="orthographicFront"/>
              <a:lightRig rig="threePt" dir="t"/>
            </a:scene3d>
            <a:sp3d>
              <a:bevelT w="1010920" h="1010920"/>
              <a:bevelB w="1010920" h="1010920"/>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9" name="Oval 208"/>
            <p:cNvSpPr/>
            <p:nvPr/>
          </p:nvSpPr>
          <p:spPr>
            <a:xfrm>
              <a:off x="8692213" y="5272026"/>
              <a:ext cx="763676" cy="763676"/>
            </a:xfrm>
            <a:prstGeom prst="ellipse">
              <a:avLst/>
            </a:prstGeom>
            <a:solidFill>
              <a:srgbClr val="E537F7"/>
            </a:solidFill>
            <a:ln w="12700" cap="flat">
              <a:noFill/>
              <a:miter lim="400000"/>
            </a:ln>
            <a:effectLst>
              <a:outerShdw blurRad="152400" dist="38100" dir="5400000" sx="90000" sy="-19000" rotWithShape="0">
                <a:prstClr val="black">
                  <a:alpha val="11000"/>
                </a:prstClr>
              </a:outerShdw>
            </a:effectLst>
            <a:scene3d>
              <a:camera prst="orthographicFront"/>
              <a:lightRig rig="threePt" dir="t"/>
            </a:scene3d>
            <a:sp3d>
              <a:bevelT w="1010920" h="1010920"/>
              <a:bevelB w="1010920" h="1010920"/>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10" name="Oval 209"/>
            <p:cNvSpPr/>
            <p:nvPr/>
          </p:nvSpPr>
          <p:spPr>
            <a:xfrm>
              <a:off x="10478093" y="5272026"/>
              <a:ext cx="763676" cy="763676"/>
            </a:xfrm>
            <a:prstGeom prst="ellipse">
              <a:avLst/>
            </a:prstGeom>
            <a:solidFill>
              <a:srgbClr val="E537F7"/>
            </a:solidFill>
            <a:ln w="12700" cap="flat">
              <a:noFill/>
              <a:miter lim="400000"/>
            </a:ln>
            <a:effectLst>
              <a:outerShdw blurRad="152400" dist="38100" dir="5400000" sx="90000" sy="-19000" rotWithShape="0">
                <a:prstClr val="black">
                  <a:alpha val="11000"/>
                </a:prstClr>
              </a:outerShdw>
            </a:effectLst>
            <a:scene3d>
              <a:camera prst="orthographicFront"/>
              <a:lightRig rig="threePt" dir="t"/>
            </a:scene3d>
            <a:sp3d>
              <a:bevelT w="1010920" h="1010920"/>
              <a:bevelB w="1010920" h="1010920"/>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grpSp>
        <p:nvGrpSpPr>
          <p:cNvPr id="157" name="Group 156"/>
          <p:cNvGrpSpPr/>
          <p:nvPr/>
        </p:nvGrpSpPr>
        <p:grpSpPr>
          <a:xfrm>
            <a:off x="4864403" y="6607158"/>
            <a:ext cx="1048679" cy="409144"/>
            <a:chOff x="8692213" y="5272026"/>
            <a:chExt cx="2549556" cy="768844"/>
          </a:xfrm>
          <a:effectLst/>
        </p:grpSpPr>
        <p:sp>
          <p:nvSpPr>
            <p:cNvPr id="158" name="Oval 157"/>
            <p:cNvSpPr/>
            <p:nvPr/>
          </p:nvSpPr>
          <p:spPr>
            <a:xfrm>
              <a:off x="9585153" y="5277194"/>
              <a:ext cx="763676" cy="763676"/>
            </a:xfrm>
            <a:prstGeom prst="ellipse">
              <a:avLst/>
            </a:prstGeom>
            <a:solidFill>
              <a:schemeClr val="tx1"/>
            </a:solidFill>
            <a:ln w="12700" cap="flat">
              <a:noFill/>
              <a:miter lim="400000"/>
            </a:ln>
            <a:effectLst>
              <a:outerShdw blurRad="152400" dist="38100" dir="5400000" sx="90000" sy="-19000" rotWithShape="0">
                <a:prstClr val="black">
                  <a:alpha val="11000"/>
                </a:prstClr>
              </a:outerShdw>
            </a:effectLst>
            <a:scene3d>
              <a:camera prst="orthographicFront"/>
              <a:lightRig rig="threePt" dir="t"/>
            </a:scene3d>
            <a:sp3d>
              <a:bevelT w="1010920" h="1010920"/>
              <a:bevelB w="1010920" h="1010920"/>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9" name="Oval 158"/>
            <p:cNvSpPr/>
            <p:nvPr/>
          </p:nvSpPr>
          <p:spPr>
            <a:xfrm>
              <a:off x="8692213" y="5272026"/>
              <a:ext cx="763676" cy="763676"/>
            </a:xfrm>
            <a:prstGeom prst="ellipse">
              <a:avLst/>
            </a:prstGeom>
            <a:solidFill>
              <a:schemeClr val="tx1"/>
            </a:solidFill>
            <a:ln w="12700" cap="flat">
              <a:noFill/>
              <a:miter lim="400000"/>
            </a:ln>
            <a:effectLst>
              <a:outerShdw blurRad="152400" dist="38100" dir="5400000" sx="90000" sy="-19000" rotWithShape="0">
                <a:prstClr val="black">
                  <a:alpha val="11000"/>
                </a:prstClr>
              </a:outerShdw>
            </a:effectLst>
            <a:scene3d>
              <a:camera prst="orthographicFront"/>
              <a:lightRig rig="threePt" dir="t"/>
            </a:scene3d>
            <a:sp3d>
              <a:bevelT w="1010920" h="1010920"/>
              <a:bevelB w="1010920" h="1010920"/>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0" name="Oval 159"/>
            <p:cNvSpPr/>
            <p:nvPr/>
          </p:nvSpPr>
          <p:spPr>
            <a:xfrm>
              <a:off x="10478093" y="5272026"/>
              <a:ext cx="763676" cy="763676"/>
            </a:xfrm>
            <a:prstGeom prst="ellipse">
              <a:avLst/>
            </a:prstGeom>
            <a:solidFill>
              <a:schemeClr val="tx1"/>
            </a:solidFill>
            <a:ln w="12700" cap="flat">
              <a:noFill/>
              <a:miter lim="400000"/>
            </a:ln>
            <a:effectLst>
              <a:outerShdw blurRad="152400" dist="38100" dir="5400000" sx="90000" sy="-19000" rotWithShape="0">
                <a:prstClr val="black">
                  <a:alpha val="11000"/>
                </a:prstClr>
              </a:outerShdw>
            </a:effectLst>
            <a:scene3d>
              <a:camera prst="orthographicFront"/>
              <a:lightRig rig="threePt" dir="t"/>
            </a:scene3d>
            <a:sp3d>
              <a:bevelT w="1010920" h="1010920"/>
              <a:bevelB w="1010920" h="1010920"/>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grpSp>
        <p:nvGrpSpPr>
          <p:cNvPr id="1035" name="Group 1034"/>
          <p:cNvGrpSpPr/>
          <p:nvPr/>
        </p:nvGrpSpPr>
        <p:grpSpPr>
          <a:xfrm>
            <a:off x="3990858" y="2372358"/>
            <a:ext cx="2107442" cy="741700"/>
            <a:chOff x="10734758" y="1926244"/>
            <a:chExt cx="2107442" cy="741700"/>
          </a:xfrm>
        </p:grpSpPr>
        <p:pic>
          <p:nvPicPr>
            <p:cNvPr id="51" name="Picture 4"/>
            <p:cNvPicPr>
              <a:picLocks noChangeAspect="1" noChangeArrowheads="1"/>
            </p:cNvPicPr>
            <p:nvPr/>
          </p:nvPicPr>
          <p:blipFill rotWithShape="1">
            <a:blip r:embed="rId17">
              <a:extLst>
                <a:ext uri="{28A0092B-C50C-407E-A947-70E740481C1C}">
                  <a14:useLocalDpi xmlns:a14="http://schemas.microsoft.com/office/drawing/2010/main" val="0"/>
                </a:ext>
              </a:extLst>
            </a:blip>
            <a:srcRect l="22868" t="20589" r="46584" b="12453"/>
            <a:stretch/>
          </p:blipFill>
          <p:spPr bwMode="auto">
            <a:xfrm>
              <a:off x="10734758" y="1926244"/>
              <a:ext cx="72799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2" name="Picture 4"/>
            <p:cNvPicPr>
              <a:picLocks noChangeAspect="1" noChangeArrowheads="1"/>
            </p:cNvPicPr>
            <p:nvPr/>
          </p:nvPicPr>
          <p:blipFill rotWithShape="1">
            <a:blip r:embed="rId17">
              <a:extLst>
                <a:ext uri="{28A0092B-C50C-407E-A947-70E740481C1C}">
                  <a14:useLocalDpi xmlns:a14="http://schemas.microsoft.com/office/drawing/2010/main" val="0"/>
                </a:ext>
              </a:extLst>
            </a:blip>
            <a:srcRect l="22868" t="20589" r="46584" b="12453"/>
            <a:stretch/>
          </p:blipFill>
          <p:spPr bwMode="auto">
            <a:xfrm>
              <a:off x="12114210" y="1934519"/>
              <a:ext cx="72799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1" name="Picture 4"/>
            <p:cNvPicPr>
              <a:picLocks noChangeAspect="1" noChangeArrowheads="1"/>
            </p:cNvPicPr>
            <p:nvPr/>
          </p:nvPicPr>
          <p:blipFill rotWithShape="1">
            <a:blip r:embed="rId17">
              <a:extLst>
                <a:ext uri="{28A0092B-C50C-407E-A947-70E740481C1C}">
                  <a14:useLocalDpi xmlns:a14="http://schemas.microsoft.com/office/drawing/2010/main" val="0"/>
                </a:ext>
              </a:extLst>
            </a:blip>
            <a:srcRect l="22868" t="20589" r="46584" b="12453"/>
            <a:stretch/>
          </p:blipFill>
          <p:spPr bwMode="auto">
            <a:xfrm>
              <a:off x="11449392" y="1930280"/>
              <a:ext cx="72799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34" name="Group 1033"/>
          <p:cNvGrpSpPr/>
          <p:nvPr/>
        </p:nvGrpSpPr>
        <p:grpSpPr>
          <a:xfrm>
            <a:off x="7050326" y="3848165"/>
            <a:ext cx="2107442" cy="741700"/>
            <a:chOff x="10734758" y="3096302"/>
            <a:chExt cx="2107442" cy="741700"/>
          </a:xfrm>
        </p:grpSpPr>
        <p:pic>
          <p:nvPicPr>
            <p:cNvPr id="62" name="Picture 4"/>
            <p:cNvPicPr>
              <a:picLocks noChangeAspect="1" noChangeArrowheads="1"/>
            </p:cNvPicPr>
            <p:nvPr/>
          </p:nvPicPr>
          <p:blipFill rotWithShape="1">
            <a:blip r:embed="rId17">
              <a:extLst>
                <a:ext uri="{28A0092B-C50C-407E-A947-70E740481C1C}">
                  <a14:useLocalDpi xmlns:a14="http://schemas.microsoft.com/office/drawing/2010/main" val="0"/>
                </a:ext>
              </a:extLst>
            </a:blip>
            <a:srcRect t="20021" r="69452" b="13020"/>
            <a:stretch/>
          </p:blipFill>
          <p:spPr bwMode="auto">
            <a:xfrm>
              <a:off x="11424484" y="3104939"/>
              <a:ext cx="727991" cy="73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3" name="Picture 4"/>
            <p:cNvPicPr>
              <a:picLocks noChangeAspect="1" noChangeArrowheads="1"/>
            </p:cNvPicPr>
            <p:nvPr/>
          </p:nvPicPr>
          <p:blipFill rotWithShape="1">
            <a:blip r:embed="rId17">
              <a:extLst>
                <a:ext uri="{28A0092B-C50C-407E-A947-70E740481C1C}">
                  <a14:useLocalDpi xmlns:a14="http://schemas.microsoft.com/office/drawing/2010/main" val="0"/>
                </a:ext>
              </a:extLst>
            </a:blip>
            <a:srcRect l="22868" t="20589" r="46584" b="12453"/>
            <a:stretch/>
          </p:blipFill>
          <p:spPr bwMode="auto">
            <a:xfrm>
              <a:off x="10734758" y="3096302"/>
              <a:ext cx="72799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4" name="Picture 4"/>
            <p:cNvPicPr>
              <a:picLocks noChangeAspect="1" noChangeArrowheads="1"/>
            </p:cNvPicPr>
            <p:nvPr/>
          </p:nvPicPr>
          <p:blipFill rotWithShape="1">
            <a:blip r:embed="rId17">
              <a:extLst>
                <a:ext uri="{28A0092B-C50C-407E-A947-70E740481C1C}">
                  <a14:useLocalDpi xmlns:a14="http://schemas.microsoft.com/office/drawing/2010/main" val="0"/>
                </a:ext>
              </a:extLst>
            </a:blip>
            <a:srcRect l="22868" t="20589" r="46584" b="12453"/>
            <a:stretch/>
          </p:blipFill>
          <p:spPr bwMode="auto">
            <a:xfrm>
              <a:off x="12114210" y="3104577"/>
              <a:ext cx="72799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1049" name="Straight Arrow Connector 1048"/>
          <p:cNvCxnSpPr/>
          <p:nvPr/>
        </p:nvCxnSpPr>
        <p:spPr>
          <a:xfrm>
            <a:off x="4633976" y="5293673"/>
            <a:ext cx="1536700" cy="0"/>
          </a:xfrm>
          <a:prstGeom prst="straightConnector1">
            <a:avLst/>
          </a:prstGeom>
          <a:noFill/>
          <a:ln w="85725" cap="flat">
            <a:solidFill>
              <a:srgbClr val="000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grpSp>
        <p:nvGrpSpPr>
          <p:cNvPr id="231" name="Group 230"/>
          <p:cNvGrpSpPr/>
          <p:nvPr/>
        </p:nvGrpSpPr>
        <p:grpSpPr>
          <a:xfrm>
            <a:off x="3007229" y="3801422"/>
            <a:ext cx="3226768" cy="2837624"/>
            <a:chOff x="2970653" y="2520949"/>
            <a:chExt cx="3226768" cy="2837624"/>
          </a:xfrm>
        </p:grpSpPr>
        <p:grpSp>
          <p:nvGrpSpPr>
            <p:cNvPr id="1052" name="Group 1051"/>
            <p:cNvGrpSpPr/>
            <p:nvPr/>
          </p:nvGrpSpPr>
          <p:grpSpPr>
            <a:xfrm>
              <a:off x="4526283" y="4165583"/>
              <a:ext cx="1671138" cy="1192990"/>
              <a:chOff x="10662307" y="4014653"/>
              <a:chExt cx="1671138" cy="1192990"/>
            </a:xfrm>
          </p:grpSpPr>
          <p:grpSp>
            <p:nvGrpSpPr>
              <p:cNvPr id="1051" name="Group 1050"/>
              <p:cNvGrpSpPr/>
              <p:nvPr/>
            </p:nvGrpSpPr>
            <p:grpSpPr>
              <a:xfrm>
                <a:off x="11118526" y="4014653"/>
                <a:ext cx="1131416" cy="928777"/>
                <a:chOff x="11118526" y="4014653"/>
                <a:chExt cx="1131416" cy="928777"/>
              </a:xfrm>
            </p:grpSpPr>
            <p:grpSp>
              <p:nvGrpSpPr>
                <p:cNvPr id="1050" name="Group 1049"/>
                <p:cNvGrpSpPr/>
                <p:nvPr/>
              </p:nvGrpSpPr>
              <p:grpSpPr>
                <a:xfrm>
                  <a:off x="11118526" y="4014653"/>
                  <a:ext cx="882005" cy="761040"/>
                  <a:chOff x="11118526" y="4014653"/>
                  <a:chExt cx="882005" cy="761040"/>
                </a:xfrm>
              </p:grpSpPr>
              <p:grpSp>
                <p:nvGrpSpPr>
                  <p:cNvPr id="238" name="Group 237"/>
                  <p:cNvGrpSpPr/>
                  <p:nvPr/>
                </p:nvGrpSpPr>
                <p:grpSpPr>
                  <a:xfrm rot="7335628">
                    <a:off x="11061975" y="4071204"/>
                    <a:ext cx="761040" cy="647938"/>
                    <a:chOff x="4068913" y="2132990"/>
                    <a:chExt cx="761040" cy="647938"/>
                  </a:xfrm>
                </p:grpSpPr>
                <p:cxnSp>
                  <p:nvCxnSpPr>
                    <p:cNvPr id="239" name="Curved Connector 238"/>
                    <p:cNvCxnSpPr/>
                    <p:nvPr/>
                  </p:nvCxnSpPr>
                  <p:spPr>
                    <a:xfrm rot="10800000" flipV="1">
                      <a:off x="4068913" y="2132990"/>
                      <a:ext cx="750677" cy="436694"/>
                    </a:xfrm>
                    <a:prstGeom prst="curvedConnector3">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cxnSp>
                  <p:nvCxnSpPr>
                    <p:cNvPr id="240" name="Curved Connector 239"/>
                    <p:cNvCxnSpPr/>
                    <p:nvPr/>
                  </p:nvCxnSpPr>
                  <p:spPr>
                    <a:xfrm rot="10800000" flipV="1">
                      <a:off x="4228562" y="2135348"/>
                      <a:ext cx="586564" cy="482504"/>
                    </a:xfrm>
                    <a:prstGeom prst="curvedConnector3">
                      <a:avLst>
                        <a:gd name="adj1" fmla="val 58119"/>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cxnSp>
                  <p:nvCxnSpPr>
                    <p:cNvPr id="241" name="Curved Connector 240"/>
                    <p:cNvCxnSpPr/>
                    <p:nvPr/>
                  </p:nvCxnSpPr>
                  <p:spPr>
                    <a:xfrm rot="10800000" flipV="1">
                      <a:off x="4168857" y="2135348"/>
                      <a:ext cx="661096" cy="645580"/>
                    </a:xfrm>
                    <a:prstGeom prst="curvedConnector3">
                      <a:avLst>
                        <a:gd name="adj1" fmla="val 50000"/>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p:nvGrpSpPr>
                <p:grpSpPr>
                  <a:xfrm rot="8776687">
                    <a:off x="11239491" y="4069159"/>
                    <a:ext cx="761040" cy="647938"/>
                    <a:chOff x="4068913" y="2132990"/>
                    <a:chExt cx="761040" cy="647938"/>
                  </a:xfrm>
                </p:grpSpPr>
                <p:cxnSp>
                  <p:nvCxnSpPr>
                    <p:cNvPr id="243" name="Curved Connector 242"/>
                    <p:cNvCxnSpPr/>
                    <p:nvPr/>
                  </p:nvCxnSpPr>
                  <p:spPr>
                    <a:xfrm rot="10800000" flipV="1">
                      <a:off x="4068913" y="2132990"/>
                      <a:ext cx="750677" cy="436694"/>
                    </a:xfrm>
                    <a:prstGeom prst="curvedConnector3">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cxnSp>
                  <p:nvCxnSpPr>
                    <p:cNvPr id="244" name="Curved Connector 243"/>
                    <p:cNvCxnSpPr/>
                    <p:nvPr/>
                  </p:nvCxnSpPr>
                  <p:spPr>
                    <a:xfrm rot="10800000" flipV="1">
                      <a:off x="4228562" y="2135348"/>
                      <a:ext cx="586564" cy="482504"/>
                    </a:xfrm>
                    <a:prstGeom prst="curvedConnector3">
                      <a:avLst>
                        <a:gd name="adj1" fmla="val 58119"/>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cxnSp>
                  <p:nvCxnSpPr>
                    <p:cNvPr id="245" name="Curved Connector 244"/>
                    <p:cNvCxnSpPr/>
                    <p:nvPr/>
                  </p:nvCxnSpPr>
                  <p:spPr>
                    <a:xfrm rot="10800000" flipV="1">
                      <a:off x="4168857" y="2135348"/>
                      <a:ext cx="661096" cy="645580"/>
                    </a:xfrm>
                    <a:prstGeom prst="curvedConnector3">
                      <a:avLst>
                        <a:gd name="adj1" fmla="val 50000"/>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247" name="Group 246"/>
                <p:cNvGrpSpPr/>
                <p:nvPr/>
              </p:nvGrpSpPr>
              <p:grpSpPr>
                <a:xfrm rot="2396770">
                  <a:off x="11367937" y="4182390"/>
                  <a:ext cx="882005" cy="761040"/>
                  <a:chOff x="11118526" y="4014653"/>
                  <a:chExt cx="882005" cy="761040"/>
                </a:xfrm>
              </p:grpSpPr>
              <p:grpSp>
                <p:nvGrpSpPr>
                  <p:cNvPr id="248" name="Group 247"/>
                  <p:cNvGrpSpPr/>
                  <p:nvPr/>
                </p:nvGrpSpPr>
                <p:grpSpPr>
                  <a:xfrm rot="7335628">
                    <a:off x="11061975" y="4071204"/>
                    <a:ext cx="761040" cy="647938"/>
                    <a:chOff x="4068913" y="2132990"/>
                    <a:chExt cx="761040" cy="647938"/>
                  </a:xfrm>
                </p:grpSpPr>
                <p:cxnSp>
                  <p:nvCxnSpPr>
                    <p:cNvPr id="253" name="Curved Connector 252"/>
                    <p:cNvCxnSpPr/>
                    <p:nvPr/>
                  </p:nvCxnSpPr>
                  <p:spPr>
                    <a:xfrm rot="10800000" flipV="1">
                      <a:off x="4068913" y="2132990"/>
                      <a:ext cx="750677" cy="436694"/>
                    </a:xfrm>
                    <a:prstGeom prst="curvedConnector3">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cxnSp>
                  <p:nvCxnSpPr>
                    <p:cNvPr id="254" name="Curved Connector 253"/>
                    <p:cNvCxnSpPr/>
                    <p:nvPr/>
                  </p:nvCxnSpPr>
                  <p:spPr>
                    <a:xfrm rot="10800000" flipV="1">
                      <a:off x="4228562" y="2135348"/>
                      <a:ext cx="586564" cy="482504"/>
                    </a:xfrm>
                    <a:prstGeom prst="curvedConnector3">
                      <a:avLst>
                        <a:gd name="adj1" fmla="val 58119"/>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cxnSp>
                  <p:nvCxnSpPr>
                    <p:cNvPr id="255" name="Curved Connector 254"/>
                    <p:cNvCxnSpPr/>
                    <p:nvPr/>
                  </p:nvCxnSpPr>
                  <p:spPr>
                    <a:xfrm rot="10800000" flipV="1">
                      <a:off x="4168857" y="2135348"/>
                      <a:ext cx="661096" cy="645580"/>
                    </a:xfrm>
                    <a:prstGeom prst="curvedConnector3">
                      <a:avLst>
                        <a:gd name="adj1" fmla="val 50000"/>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p:nvGrpSpPr>
                <p:grpSpPr>
                  <a:xfrm rot="8776687">
                    <a:off x="11239491" y="4069159"/>
                    <a:ext cx="761040" cy="647938"/>
                    <a:chOff x="4068913" y="2132990"/>
                    <a:chExt cx="761040" cy="647938"/>
                  </a:xfrm>
                </p:grpSpPr>
                <p:cxnSp>
                  <p:nvCxnSpPr>
                    <p:cNvPr id="250" name="Curved Connector 249"/>
                    <p:cNvCxnSpPr/>
                    <p:nvPr/>
                  </p:nvCxnSpPr>
                  <p:spPr>
                    <a:xfrm rot="10800000" flipV="1">
                      <a:off x="4068913" y="2132990"/>
                      <a:ext cx="750677" cy="436694"/>
                    </a:xfrm>
                    <a:prstGeom prst="curvedConnector3">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cxnSp>
                  <p:nvCxnSpPr>
                    <p:cNvPr id="251" name="Curved Connector 250"/>
                    <p:cNvCxnSpPr/>
                    <p:nvPr/>
                  </p:nvCxnSpPr>
                  <p:spPr>
                    <a:xfrm rot="10800000" flipV="1">
                      <a:off x="4228562" y="2135348"/>
                      <a:ext cx="586564" cy="482504"/>
                    </a:xfrm>
                    <a:prstGeom prst="curvedConnector3">
                      <a:avLst>
                        <a:gd name="adj1" fmla="val 58119"/>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cxnSp>
                  <p:nvCxnSpPr>
                    <p:cNvPr id="252" name="Curved Connector 251"/>
                    <p:cNvCxnSpPr/>
                    <p:nvPr/>
                  </p:nvCxnSpPr>
                  <p:spPr>
                    <a:xfrm rot="10800000" flipV="1">
                      <a:off x="4168857" y="2135348"/>
                      <a:ext cx="661096" cy="645580"/>
                    </a:xfrm>
                    <a:prstGeom prst="curvedConnector3">
                      <a:avLst>
                        <a:gd name="adj1" fmla="val 50000"/>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grpSp>
            </p:grpSp>
          </p:grpSp>
          <p:grpSp>
            <p:nvGrpSpPr>
              <p:cNvPr id="257" name="Group 256"/>
              <p:cNvGrpSpPr/>
              <p:nvPr/>
            </p:nvGrpSpPr>
            <p:grpSpPr>
              <a:xfrm rot="16362352">
                <a:off x="10560988" y="4143662"/>
                <a:ext cx="1131416" cy="928777"/>
                <a:chOff x="11118526" y="4014653"/>
                <a:chExt cx="1131416" cy="928777"/>
              </a:xfrm>
            </p:grpSpPr>
            <p:grpSp>
              <p:nvGrpSpPr>
                <p:cNvPr id="258" name="Group 257"/>
                <p:cNvGrpSpPr/>
                <p:nvPr/>
              </p:nvGrpSpPr>
              <p:grpSpPr>
                <a:xfrm>
                  <a:off x="11118526" y="4014653"/>
                  <a:ext cx="882005" cy="761040"/>
                  <a:chOff x="11118526" y="4014653"/>
                  <a:chExt cx="882005" cy="761040"/>
                </a:xfrm>
              </p:grpSpPr>
              <p:grpSp>
                <p:nvGrpSpPr>
                  <p:cNvPr id="268" name="Group 267"/>
                  <p:cNvGrpSpPr/>
                  <p:nvPr/>
                </p:nvGrpSpPr>
                <p:grpSpPr>
                  <a:xfrm rot="7335628">
                    <a:off x="11061975" y="4071204"/>
                    <a:ext cx="761040" cy="647938"/>
                    <a:chOff x="4068913" y="2132990"/>
                    <a:chExt cx="761040" cy="647938"/>
                  </a:xfrm>
                </p:grpSpPr>
                <p:cxnSp>
                  <p:nvCxnSpPr>
                    <p:cNvPr id="273" name="Curved Connector 272"/>
                    <p:cNvCxnSpPr/>
                    <p:nvPr/>
                  </p:nvCxnSpPr>
                  <p:spPr>
                    <a:xfrm rot="10800000" flipV="1">
                      <a:off x="4068913" y="2132990"/>
                      <a:ext cx="750677" cy="436694"/>
                    </a:xfrm>
                    <a:prstGeom prst="curvedConnector3">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cxnSp>
                  <p:nvCxnSpPr>
                    <p:cNvPr id="274" name="Curved Connector 273"/>
                    <p:cNvCxnSpPr/>
                    <p:nvPr/>
                  </p:nvCxnSpPr>
                  <p:spPr>
                    <a:xfrm rot="10800000" flipV="1">
                      <a:off x="4228562" y="2135348"/>
                      <a:ext cx="586564" cy="482504"/>
                    </a:xfrm>
                    <a:prstGeom prst="curvedConnector3">
                      <a:avLst>
                        <a:gd name="adj1" fmla="val 58119"/>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cxnSp>
                  <p:nvCxnSpPr>
                    <p:cNvPr id="275" name="Curved Connector 274"/>
                    <p:cNvCxnSpPr/>
                    <p:nvPr/>
                  </p:nvCxnSpPr>
                  <p:spPr>
                    <a:xfrm rot="10800000" flipV="1">
                      <a:off x="4168857" y="2135348"/>
                      <a:ext cx="661096" cy="645580"/>
                    </a:xfrm>
                    <a:prstGeom prst="curvedConnector3">
                      <a:avLst>
                        <a:gd name="adj1" fmla="val 50000"/>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p:nvGrpSpPr>
                <p:grpSpPr>
                  <a:xfrm rot="8776687">
                    <a:off x="11239491" y="4069159"/>
                    <a:ext cx="761040" cy="647938"/>
                    <a:chOff x="4068913" y="2132990"/>
                    <a:chExt cx="761040" cy="647938"/>
                  </a:xfrm>
                </p:grpSpPr>
                <p:cxnSp>
                  <p:nvCxnSpPr>
                    <p:cNvPr id="270" name="Curved Connector 269"/>
                    <p:cNvCxnSpPr/>
                    <p:nvPr/>
                  </p:nvCxnSpPr>
                  <p:spPr>
                    <a:xfrm rot="10800000" flipV="1">
                      <a:off x="4068913" y="2132990"/>
                      <a:ext cx="750677" cy="436694"/>
                    </a:xfrm>
                    <a:prstGeom prst="curvedConnector3">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cxnSp>
                  <p:nvCxnSpPr>
                    <p:cNvPr id="271" name="Curved Connector 270"/>
                    <p:cNvCxnSpPr/>
                    <p:nvPr/>
                  </p:nvCxnSpPr>
                  <p:spPr>
                    <a:xfrm rot="10800000" flipV="1">
                      <a:off x="4228562" y="2135348"/>
                      <a:ext cx="586564" cy="482504"/>
                    </a:xfrm>
                    <a:prstGeom prst="curvedConnector3">
                      <a:avLst>
                        <a:gd name="adj1" fmla="val 58119"/>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cxnSp>
                  <p:nvCxnSpPr>
                    <p:cNvPr id="272" name="Curved Connector 271"/>
                    <p:cNvCxnSpPr/>
                    <p:nvPr/>
                  </p:nvCxnSpPr>
                  <p:spPr>
                    <a:xfrm rot="10800000" flipV="1">
                      <a:off x="4168857" y="2135348"/>
                      <a:ext cx="661096" cy="645580"/>
                    </a:xfrm>
                    <a:prstGeom prst="curvedConnector3">
                      <a:avLst>
                        <a:gd name="adj1" fmla="val 50000"/>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259" name="Group 258"/>
                <p:cNvGrpSpPr/>
                <p:nvPr/>
              </p:nvGrpSpPr>
              <p:grpSpPr>
                <a:xfrm rot="2396770">
                  <a:off x="11367937" y="4182390"/>
                  <a:ext cx="882005" cy="761040"/>
                  <a:chOff x="11118526" y="4014653"/>
                  <a:chExt cx="882005" cy="761040"/>
                </a:xfrm>
              </p:grpSpPr>
              <p:grpSp>
                <p:nvGrpSpPr>
                  <p:cNvPr id="260" name="Group 259"/>
                  <p:cNvGrpSpPr/>
                  <p:nvPr/>
                </p:nvGrpSpPr>
                <p:grpSpPr>
                  <a:xfrm rot="7335628">
                    <a:off x="11061975" y="4071204"/>
                    <a:ext cx="761040" cy="647938"/>
                    <a:chOff x="4068913" y="2132990"/>
                    <a:chExt cx="761040" cy="647938"/>
                  </a:xfrm>
                </p:grpSpPr>
                <p:cxnSp>
                  <p:nvCxnSpPr>
                    <p:cNvPr id="265" name="Curved Connector 264"/>
                    <p:cNvCxnSpPr/>
                    <p:nvPr/>
                  </p:nvCxnSpPr>
                  <p:spPr>
                    <a:xfrm rot="10800000" flipV="1">
                      <a:off x="4068913" y="2132990"/>
                      <a:ext cx="750677" cy="436694"/>
                    </a:xfrm>
                    <a:prstGeom prst="curvedConnector3">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cxnSp>
                  <p:nvCxnSpPr>
                    <p:cNvPr id="266" name="Curved Connector 265"/>
                    <p:cNvCxnSpPr/>
                    <p:nvPr/>
                  </p:nvCxnSpPr>
                  <p:spPr>
                    <a:xfrm rot="10800000" flipV="1">
                      <a:off x="4228562" y="2135348"/>
                      <a:ext cx="586564" cy="482504"/>
                    </a:xfrm>
                    <a:prstGeom prst="curvedConnector3">
                      <a:avLst>
                        <a:gd name="adj1" fmla="val 58119"/>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cxnSp>
                  <p:nvCxnSpPr>
                    <p:cNvPr id="267" name="Curved Connector 266"/>
                    <p:cNvCxnSpPr/>
                    <p:nvPr/>
                  </p:nvCxnSpPr>
                  <p:spPr>
                    <a:xfrm rot="10800000" flipV="1">
                      <a:off x="4168857" y="2135348"/>
                      <a:ext cx="661096" cy="645580"/>
                    </a:xfrm>
                    <a:prstGeom prst="curvedConnector3">
                      <a:avLst>
                        <a:gd name="adj1" fmla="val 50000"/>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grpSp>
              <p:grpSp>
                <p:nvGrpSpPr>
                  <p:cNvPr id="261" name="Group 260"/>
                  <p:cNvGrpSpPr/>
                  <p:nvPr/>
                </p:nvGrpSpPr>
                <p:grpSpPr>
                  <a:xfrm rot="8776687">
                    <a:off x="11239491" y="4069159"/>
                    <a:ext cx="761040" cy="647938"/>
                    <a:chOff x="4068913" y="2132990"/>
                    <a:chExt cx="761040" cy="647938"/>
                  </a:xfrm>
                </p:grpSpPr>
                <p:cxnSp>
                  <p:nvCxnSpPr>
                    <p:cNvPr id="262" name="Curved Connector 261"/>
                    <p:cNvCxnSpPr/>
                    <p:nvPr/>
                  </p:nvCxnSpPr>
                  <p:spPr>
                    <a:xfrm rot="10800000" flipV="1">
                      <a:off x="4068913" y="2132990"/>
                      <a:ext cx="750677" cy="436694"/>
                    </a:xfrm>
                    <a:prstGeom prst="curvedConnector3">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cxnSp>
                  <p:nvCxnSpPr>
                    <p:cNvPr id="263" name="Curved Connector 262"/>
                    <p:cNvCxnSpPr/>
                    <p:nvPr/>
                  </p:nvCxnSpPr>
                  <p:spPr>
                    <a:xfrm rot="10800000" flipV="1">
                      <a:off x="4228562" y="2135348"/>
                      <a:ext cx="586564" cy="482504"/>
                    </a:xfrm>
                    <a:prstGeom prst="curvedConnector3">
                      <a:avLst>
                        <a:gd name="adj1" fmla="val 58119"/>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cxnSp>
                  <p:nvCxnSpPr>
                    <p:cNvPr id="264" name="Curved Connector 263"/>
                    <p:cNvCxnSpPr/>
                    <p:nvPr/>
                  </p:nvCxnSpPr>
                  <p:spPr>
                    <a:xfrm rot="10800000" flipV="1">
                      <a:off x="4168857" y="2135348"/>
                      <a:ext cx="661096" cy="645580"/>
                    </a:xfrm>
                    <a:prstGeom prst="curvedConnector3">
                      <a:avLst>
                        <a:gd name="adj1" fmla="val 50000"/>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grpSp>
            </p:grpSp>
          </p:grpSp>
          <p:grpSp>
            <p:nvGrpSpPr>
              <p:cNvPr id="277" name="Group 276"/>
              <p:cNvGrpSpPr/>
              <p:nvPr/>
            </p:nvGrpSpPr>
            <p:grpSpPr>
              <a:xfrm rot="4914779">
                <a:off x="11511922" y="4386121"/>
                <a:ext cx="882005" cy="761040"/>
                <a:chOff x="11118526" y="4014653"/>
                <a:chExt cx="882005" cy="761040"/>
              </a:xfrm>
            </p:grpSpPr>
            <p:grpSp>
              <p:nvGrpSpPr>
                <p:cNvPr id="287" name="Group 286"/>
                <p:cNvGrpSpPr/>
                <p:nvPr/>
              </p:nvGrpSpPr>
              <p:grpSpPr>
                <a:xfrm rot="7335628">
                  <a:off x="11061975" y="4071204"/>
                  <a:ext cx="761040" cy="647938"/>
                  <a:chOff x="4068913" y="2132990"/>
                  <a:chExt cx="761040" cy="647938"/>
                </a:xfrm>
              </p:grpSpPr>
              <p:cxnSp>
                <p:nvCxnSpPr>
                  <p:cNvPr id="292" name="Curved Connector 291"/>
                  <p:cNvCxnSpPr/>
                  <p:nvPr/>
                </p:nvCxnSpPr>
                <p:spPr>
                  <a:xfrm rot="10800000" flipV="1">
                    <a:off x="4068913" y="2132990"/>
                    <a:ext cx="750677" cy="436694"/>
                  </a:xfrm>
                  <a:prstGeom prst="curvedConnector3">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cxnSp>
                <p:nvCxnSpPr>
                  <p:cNvPr id="293" name="Curved Connector 292"/>
                  <p:cNvCxnSpPr/>
                  <p:nvPr/>
                </p:nvCxnSpPr>
                <p:spPr>
                  <a:xfrm rot="10800000" flipV="1">
                    <a:off x="4228562" y="2135348"/>
                    <a:ext cx="586564" cy="482504"/>
                  </a:xfrm>
                  <a:prstGeom prst="curvedConnector3">
                    <a:avLst>
                      <a:gd name="adj1" fmla="val 58119"/>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cxnSp>
                <p:nvCxnSpPr>
                  <p:cNvPr id="294" name="Curved Connector 293"/>
                  <p:cNvCxnSpPr/>
                  <p:nvPr/>
                </p:nvCxnSpPr>
                <p:spPr>
                  <a:xfrm rot="10800000" flipV="1">
                    <a:off x="4168857" y="2135348"/>
                    <a:ext cx="661096" cy="645580"/>
                  </a:xfrm>
                  <a:prstGeom prst="curvedConnector3">
                    <a:avLst>
                      <a:gd name="adj1" fmla="val 50000"/>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p:nvGrpSpPr>
              <p:grpSpPr>
                <a:xfrm rot="8776687">
                  <a:off x="11239491" y="4069159"/>
                  <a:ext cx="761040" cy="647938"/>
                  <a:chOff x="4068913" y="2132990"/>
                  <a:chExt cx="761040" cy="647938"/>
                </a:xfrm>
              </p:grpSpPr>
              <p:cxnSp>
                <p:nvCxnSpPr>
                  <p:cNvPr id="289" name="Curved Connector 288"/>
                  <p:cNvCxnSpPr/>
                  <p:nvPr/>
                </p:nvCxnSpPr>
                <p:spPr>
                  <a:xfrm rot="10800000" flipV="1">
                    <a:off x="4068913" y="2132990"/>
                    <a:ext cx="750677" cy="436694"/>
                  </a:xfrm>
                  <a:prstGeom prst="curvedConnector3">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cxnSp>
                <p:nvCxnSpPr>
                  <p:cNvPr id="290" name="Curved Connector 289"/>
                  <p:cNvCxnSpPr/>
                  <p:nvPr/>
                </p:nvCxnSpPr>
                <p:spPr>
                  <a:xfrm rot="10800000" flipV="1">
                    <a:off x="4228562" y="2135348"/>
                    <a:ext cx="586564" cy="482504"/>
                  </a:xfrm>
                  <a:prstGeom prst="curvedConnector3">
                    <a:avLst>
                      <a:gd name="adj1" fmla="val 58119"/>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cxnSp>
                <p:nvCxnSpPr>
                  <p:cNvPr id="291" name="Curved Connector 290"/>
                  <p:cNvCxnSpPr/>
                  <p:nvPr/>
                </p:nvCxnSpPr>
                <p:spPr>
                  <a:xfrm rot="10800000" flipV="1">
                    <a:off x="4168857" y="2135348"/>
                    <a:ext cx="661096" cy="645580"/>
                  </a:xfrm>
                  <a:prstGeom prst="curvedConnector3">
                    <a:avLst>
                      <a:gd name="adj1" fmla="val 50000"/>
                    </a:avLst>
                  </a:prstGeom>
                  <a:ln w="19050">
                    <a:solidFill>
                      <a:srgbClr val="7075DE"/>
                    </a:solidFill>
                    <a:tailEnd type="arrow"/>
                  </a:ln>
                </p:spPr>
                <p:style>
                  <a:lnRef idx="1">
                    <a:schemeClr val="accent1"/>
                  </a:lnRef>
                  <a:fillRef idx="0">
                    <a:schemeClr val="accent1"/>
                  </a:fillRef>
                  <a:effectRef idx="0">
                    <a:schemeClr val="accent1"/>
                  </a:effectRef>
                  <a:fontRef idx="minor">
                    <a:schemeClr val="tx1"/>
                  </a:fontRef>
                </p:style>
              </p:cxnSp>
            </p:grpSp>
          </p:grpSp>
        </p:grpSp>
        <p:sp>
          <p:nvSpPr>
            <p:cNvPr id="310" name="Freeform 309"/>
            <p:cNvSpPr/>
            <p:nvPr/>
          </p:nvSpPr>
          <p:spPr>
            <a:xfrm>
              <a:off x="2970653" y="2520949"/>
              <a:ext cx="2840903" cy="1445733"/>
            </a:xfrm>
            <a:custGeom>
              <a:avLst/>
              <a:gdLst>
                <a:gd name="connsiteX0" fmla="*/ 2336798 w 2840903"/>
                <a:gd name="connsiteY0" fmla="*/ 0 h 1445733"/>
                <a:gd name="connsiteX1" fmla="*/ 2336798 w 2840903"/>
                <a:gd name="connsiteY1" fmla="*/ 134482 h 1445733"/>
                <a:gd name="connsiteX2" fmla="*/ 2629193 w 2840903"/>
                <a:gd name="connsiteY2" fmla="*/ 134482 h 1445733"/>
                <a:gd name="connsiteX3" fmla="*/ 2840903 w 2840903"/>
                <a:gd name="connsiteY3" fmla="*/ 1445733 h 1445733"/>
                <a:gd name="connsiteX4" fmla="*/ 1985680 w 2840903"/>
                <a:gd name="connsiteY4" fmla="*/ 1445733 h 1445733"/>
                <a:gd name="connsiteX5" fmla="*/ 2139969 w 2840903"/>
                <a:gd name="connsiteY5" fmla="*/ 490129 h 1445733"/>
                <a:gd name="connsiteX6" fmla="*/ 0 w 2840903"/>
                <a:gd name="connsiteY6" fmla="*/ 255840 h 144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0903" h="1445733">
                  <a:moveTo>
                    <a:pt x="2336798" y="0"/>
                  </a:moveTo>
                  <a:lnTo>
                    <a:pt x="2336798" y="134482"/>
                  </a:lnTo>
                  <a:lnTo>
                    <a:pt x="2629193" y="134482"/>
                  </a:lnTo>
                  <a:lnTo>
                    <a:pt x="2840903" y="1445733"/>
                  </a:lnTo>
                  <a:lnTo>
                    <a:pt x="1985680" y="1445733"/>
                  </a:lnTo>
                  <a:lnTo>
                    <a:pt x="2139969" y="490129"/>
                  </a:lnTo>
                  <a:lnTo>
                    <a:pt x="0" y="255840"/>
                  </a:lnTo>
                  <a:close/>
                </a:path>
              </a:pathLst>
            </a:custGeom>
            <a:gradFill flip="none" rotWithShape="1">
              <a:gsLst>
                <a:gs pos="0">
                  <a:schemeClr val="accent4">
                    <a:lumMod val="20000"/>
                    <a:lumOff val="80000"/>
                    <a:alpha val="70000"/>
                  </a:schemeClr>
                </a:gs>
                <a:gs pos="50000">
                  <a:srgbClr val="7030A0">
                    <a:alpha val="70000"/>
                  </a:srgbClr>
                </a:gs>
                <a:gs pos="100000">
                  <a:schemeClr val="accent4">
                    <a:lumMod val="30000"/>
                    <a:lumOff val="70000"/>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08" name="Straight Connector 307"/>
          <p:cNvCxnSpPr/>
          <p:nvPr/>
        </p:nvCxnSpPr>
        <p:spPr>
          <a:xfrm>
            <a:off x="4989587" y="3546882"/>
            <a:ext cx="852935" cy="555844"/>
          </a:xfrm>
          <a:prstGeom prst="line">
            <a:avLst/>
          </a:prstGeom>
          <a:noFill/>
          <a:ln w="155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042" name="Straight Connector 1041"/>
          <p:cNvCxnSpPr/>
          <p:nvPr/>
        </p:nvCxnSpPr>
        <p:spPr>
          <a:xfrm>
            <a:off x="4912775" y="3631118"/>
            <a:ext cx="852935" cy="555844"/>
          </a:xfrm>
          <a:prstGeom prst="line">
            <a:avLst/>
          </a:prstGeom>
          <a:noFill/>
          <a:ln w="5715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33" name="Title 232"/>
          <p:cNvSpPr>
            <a:spLocks noGrp="1"/>
          </p:cNvSpPr>
          <p:nvPr>
            <p:ph type="title"/>
          </p:nvPr>
        </p:nvSpPr>
        <p:spPr>
          <a:xfrm>
            <a:off x="507624" y="84224"/>
            <a:ext cx="11829176" cy="1435244"/>
          </a:xfrm>
        </p:spPr>
        <p:txBody>
          <a:bodyPr>
            <a:normAutofit/>
          </a:bodyPr>
          <a:lstStyle/>
          <a:p>
            <a:r>
              <a:rPr lang="en-US" dirty="0"/>
              <a:t>Detection</a:t>
            </a:r>
          </a:p>
        </p:txBody>
      </p:sp>
      <p:sp>
        <p:nvSpPr>
          <p:cNvPr id="313" name="Shape 138"/>
          <p:cNvSpPr/>
          <p:nvPr/>
        </p:nvSpPr>
        <p:spPr>
          <a:xfrm>
            <a:off x="1502713" y="4849945"/>
            <a:ext cx="2239396"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r>
              <a:rPr lang="en-US" sz="2000" dirty="0"/>
              <a:t>E</a:t>
            </a:r>
            <a:r>
              <a:rPr sz="2000" dirty="0"/>
              <a:t>xp</a:t>
            </a:r>
            <a:r>
              <a:rPr lang="en-US" sz="2000" dirty="0"/>
              <a:t>osure –</a:t>
            </a:r>
            <a:r>
              <a:rPr sz="2000" dirty="0"/>
              <a:t> 700</a:t>
            </a:r>
            <a:r>
              <a:rPr lang="en-US" sz="2000" dirty="0"/>
              <a:t>u</a:t>
            </a:r>
            <a:r>
              <a:rPr sz="2000" dirty="0"/>
              <a:t>s </a:t>
            </a:r>
            <a:endParaRPr lang="en-US" sz="2000" dirty="0"/>
          </a:p>
          <a:p>
            <a:pPr algn="l"/>
            <a:r>
              <a:rPr sz="2000" dirty="0"/>
              <a:t>Readou</a:t>
            </a:r>
            <a:r>
              <a:rPr lang="en-US" sz="2000" dirty="0"/>
              <a:t>t</a:t>
            </a:r>
            <a:r>
              <a:rPr sz="2000" dirty="0"/>
              <a:t> </a:t>
            </a:r>
            <a:r>
              <a:rPr lang="en-US" sz="2000" dirty="0"/>
              <a:t>–</a:t>
            </a:r>
            <a:r>
              <a:rPr sz="2000" dirty="0"/>
              <a:t> 700</a:t>
            </a:r>
            <a:r>
              <a:rPr lang="en-US" sz="2000" dirty="0"/>
              <a:t>u</a:t>
            </a:r>
            <a:r>
              <a:rPr sz="2000" dirty="0"/>
              <a:t>s</a:t>
            </a:r>
          </a:p>
        </p:txBody>
      </p:sp>
      <p:sp>
        <p:nvSpPr>
          <p:cNvPr id="234" name="TextBox 233"/>
          <p:cNvSpPr txBox="1"/>
          <p:nvPr/>
        </p:nvSpPr>
        <p:spPr>
          <a:xfrm>
            <a:off x="5706804" y="5105530"/>
            <a:ext cx="21456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Objective</a:t>
            </a:r>
          </a:p>
        </p:txBody>
      </p:sp>
      <p:sp>
        <p:nvSpPr>
          <p:cNvPr id="315" name="TextBox 314"/>
          <p:cNvSpPr txBox="1"/>
          <p:nvPr/>
        </p:nvSpPr>
        <p:spPr>
          <a:xfrm>
            <a:off x="2566250" y="6270943"/>
            <a:ext cx="21456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Trap</a:t>
            </a:r>
          </a:p>
        </p:txBody>
      </p:sp>
      <p:sp>
        <p:nvSpPr>
          <p:cNvPr id="256" name="TextBox 255"/>
          <p:cNvSpPr txBox="1"/>
          <p:nvPr/>
        </p:nvSpPr>
        <p:spPr>
          <a:xfrm>
            <a:off x="2598795" y="1136168"/>
            <a:ext cx="794714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t>state-selective fluorescence</a:t>
            </a:r>
          </a:p>
        </p:txBody>
      </p:sp>
      <p:grpSp>
        <p:nvGrpSpPr>
          <p:cNvPr id="297" name="Group 296"/>
          <p:cNvGrpSpPr/>
          <p:nvPr/>
        </p:nvGrpSpPr>
        <p:grpSpPr>
          <a:xfrm>
            <a:off x="6628277" y="2099994"/>
            <a:ext cx="2090316" cy="744540"/>
            <a:chOff x="6628277" y="2099994"/>
            <a:chExt cx="2090316" cy="744540"/>
          </a:xfrm>
        </p:grpSpPr>
        <p:grpSp>
          <p:nvGrpSpPr>
            <p:cNvPr id="295" name="Group 294"/>
            <p:cNvGrpSpPr/>
            <p:nvPr/>
          </p:nvGrpSpPr>
          <p:grpSpPr>
            <a:xfrm>
              <a:off x="6628277" y="2100676"/>
              <a:ext cx="2090316" cy="743858"/>
              <a:chOff x="6740312" y="3267567"/>
              <a:chExt cx="2090316" cy="743858"/>
            </a:xfrm>
          </p:grpSpPr>
          <p:pic>
            <p:nvPicPr>
              <p:cNvPr id="321" name="Picture 4"/>
              <p:cNvPicPr>
                <a:picLocks noChangeAspect="1" noChangeArrowheads="1"/>
              </p:cNvPicPr>
              <p:nvPr/>
            </p:nvPicPr>
            <p:blipFill rotWithShape="1">
              <a:blip r:embed="rId17">
                <a:extLst>
                  <a:ext uri="{28A0092B-C50C-407E-A947-70E740481C1C}">
                    <a14:useLocalDpi xmlns:a14="http://schemas.microsoft.com/office/drawing/2010/main" val="0"/>
                  </a:ext>
                </a:extLst>
              </a:blip>
              <a:srcRect t="20021" r="69452" b="13020"/>
              <a:stretch/>
            </p:blipFill>
            <p:spPr bwMode="auto">
              <a:xfrm>
                <a:off x="8102637" y="3278425"/>
                <a:ext cx="727991" cy="73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2" name="Picture 4"/>
              <p:cNvPicPr>
                <a:picLocks noChangeAspect="1" noChangeArrowheads="1"/>
              </p:cNvPicPr>
              <p:nvPr/>
            </p:nvPicPr>
            <p:blipFill rotWithShape="1">
              <a:blip r:embed="rId17">
                <a:extLst>
                  <a:ext uri="{28A0092B-C50C-407E-A947-70E740481C1C}">
                    <a14:useLocalDpi xmlns:a14="http://schemas.microsoft.com/office/drawing/2010/main" val="0"/>
                  </a:ext>
                </a:extLst>
              </a:blip>
              <a:srcRect t="20021" r="69452" b="13020"/>
              <a:stretch/>
            </p:blipFill>
            <p:spPr bwMode="auto">
              <a:xfrm>
                <a:off x="6740312" y="3267567"/>
                <a:ext cx="727991" cy="73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25" name="Picture 4"/>
            <p:cNvPicPr>
              <a:picLocks noChangeAspect="1" noChangeArrowheads="1"/>
            </p:cNvPicPr>
            <p:nvPr/>
          </p:nvPicPr>
          <p:blipFill rotWithShape="1">
            <a:blip r:embed="rId17">
              <a:extLst>
                <a:ext uri="{28A0092B-C50C-407E-A947-70E740481C1C}">
                  <a14:useLocalDpi xmlns:a14="http://schemas.microsoft.com/office/drawing/2010/main" val="0"/>
                </a:ext>
              </a:extLst>
            </a:blip>
            <a:srcRect t="20021" r="69452" b="13020"/>
            <a:stretch/>
          </p:blipFill>
          <p:spPr bwMode="auto">
            <a:xfrm>
              <a:off x="7287139" y="2099994"/>
              <a:ext cx="727991" cy="73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2145584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9"/>
                                        </p:tgtEl>
                                        <p:attrNameLst>
                                          <p:attrName>style.visibility</p:attrName>
                                        </p:attrNameLst>
                                      </p:cBhvr>
                                      <p:to>
                                        <p:strVal val="visible"/>
                                      </p:to>
                                    </p:set>
                                    <p:animEffect transition="in" filter="fade">
                                      <p:cBhvr>
                                        <p:cTn id="10" dur="500"/>
                                        <p:tgtEl>
                                          <p:spTgt spid="14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path" presetSubtype="0" repeatCount="5000" fill="hold" grpId="0" nodeType="clickEffect">
                                  <p:stCondLst>
                                    <p:cond delay="0"/>
                                  </p:stCondLst>
                                  <p:childTnLst>
                                    <p:animMotion origin="layout" path="M 4.92188E-6 1.66667E-6 C 0.01074 1.66667E-6 0.01965 -0.05648 0.01965 -0.12565 C 0.01965 -0.19515 0.01074 -0.2513 4.92188E-6 -0.2513 C -0.01099 -0.2513 -0.01966 -0.19515 -0.01966 -0.12565 C -0.01966 -0.05648 -0.01099 1.66667E-6 4.92188E-6 1.66667E-6 Z " pathEditMode="relative" rAng="0" ptsTypes="AAAAA">
                                      <p:cBhvr>
                                        <p:cTn id="14" dur="500" fill="hold"/>
                                        <p:tgtEl>
                                          <p:spTgt spid="61"/>
                                        </p:tgtEl>
                                        <p:attrNameLst>
                                          <p:attrName>ppt_x</p:attrName>
                                          <p:attrName>ppt_y</p:attrName>
                                        </p:attrNameLst>
                                      </p:cBhvr>
                                      <p:rCtr x="0" y="-12565"/>
                                    </p:animMotion>
                                  </p:childTnLst>
                                </p:cTn>
                              </p:par>
                              <p:par>
                                <p:cTn id="15" presetID="10"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par>
                                <p:cTn id="18" presetID="10" presetClass="entr" presetSubtype="0" fill="hold" nodeType="withEffect">
                                  <p:stCondLst>
                                    <p:cond delay="0"/>
                                  </p:stCondLst>
                                  <p:childTnLst>
                                    <p:set>
                                      <p:cBhvr>
                                        <p:cTn id="19" dur="1" fill="hold">
                                          <p:stCondLst>
                                            <p:cond delay="0"/>
                                          </p:stCondLst>
                                        </p:cTn>
                                        <p:tgtEl>
                                          <p:spTgt spid="231"/>
                                        </p:tgtEl>
                                        <p:attrNameLst>
                                          <p:attrName>style.visibility</p:attrName>
                                        </p:attrNameLst>
                                      </p:cBhvr>
                                      <p:to>
                                        <p:strVal val="visible"/>
                                      </p:to>
                                    </p:set>
                                    <p:animEffect transition="in" filter="fade">
                                      <p:cBhvr>
                                        <p:cTn id="20" dur="500"/>
                                        <p:tgtEl>
                                          <p:spTgt spid="2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7"/>
                                        </p:tgtEl>
                                        <p:attrNameLst>
                                          <p:attrName>style.visibility</p:attrName>
                                        </p:attrNameLst>
                                      </p:cBhvr>
                                      <p:to>
                                        <p:strVal val="visible"/>
                                      </p:to>
                                    </p:set>
                                    <p:animEffect transition="in" filter="fade">
                                      <p:cBhvr>
                                        <p:cTn id="25" dur="500"/>
                                        <p:tgtEl>
                                          <p:spTgt spid="207"/>
                                        </p:tgtEl>
                                      </p:cBhvr>
                                    </p:animEffect>
                                  </p:childTnLst>
                                </p:cTn>
                              </p:par>
                              <p:par>
                                <p:cTn id="26" presetID="1" presetClass="entr" presetSubtype="0" fill="hold" nodeType="withEffect">
                                  <p:stCondLst>
                                    <p:cond delay="0"/>
                                  </p:stCondLst>
                                  <p:childTnLst>
                                    <p:set>
                                      <p:cBhvr>
                                        <p:cTn id="27" dur="1" fill="hold">
                                          <p:stCondLst>
                                            <p:cond delay="0"/>
                                          </p:stCondLst>
                                        </p:cTn>
                                        <p:tgtEl>
                                          <p:spTgt spid="10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39"/>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4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1035"/>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207"/>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63"/>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31"/>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500"/>
                                        <p:tgtEl>
                                          <p:spTgt spid="5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1" nodeType="clickEffect">
                                  <p:stCondLst>
                                    <p:cond delay="0"/>
                                  </p:stCondLst>
                                  <p:childTnLst>
                                    <p:animMotion origin="layout" path="M 4.92188E-6 1.66667E-6 L 0.09619 -0.19873 " pathEditMode="relative" rAng="0" ptsTypes="AA">
                                      <p:cBhvr>
                                        <p:cTn id="55" dur="1000" fill="hold"/>
                                        <p:tgtEl>
                                          <p:spTgt spid="61"/>
                                        </p:tgtEl>
                                        <p:attrNameLst>
                                          <p:attrName>ppt_x</p:attrName>
                                          <p:attrName>ppt_y</p:attrName>
                                        </p:attrNameLst>
                                      </p:cBhvr>
                                      <p:rCtr x="4810" y="-9945"/>
                                    </p:animMotion>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56"/>
                                        </p:tgtEl>
                                      </p:cBhvr>
                                    </p:animEffect>
                                    <p:set>
                                      <p:cBhvr>
                                        <p:cTn id="60" dur="1" fill="hold">
                                          <p:stCondLst>
                                            <p:cond delay="499"/>
                                          </p:stCondLst>
                                        </p:cTn>
                                        <p:tgtEl>
                                          <p:spTgt spid="56"/>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50"/>
                                        </p:tgtEl>
                                      </p:cBhvr>
                                    </p:animEffect>
                                    <p:set>
                                      <p:cBhvr>
                                        <p:cTn id="63" dur="1" fill="hold">
                                          <p:stCondLst>
                                            <p:cond delay="499"/>
                                          </p:stCondLst>
                                        </p:cTn>
                                        <p:tgtEl>
                                          <p:spTgt spid="150"/>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nodeType="withEffect">
                                  <p:stCondLst>
                                    <p:cond delay="500"/>
                                  </p:stCondLst>
                                  <p:childTnLst>
                                    <p:set>
                                      <p:cBhvr>
                                        <p:cTn id="70" dur="1" fill="hold">
                                          <p:stCondLst>
                                            <p:cond delay="0"/>
                                          </p:stCondLst>
                                        </p:cTn>
                                        <p:tgtEl>
                                          <p:spTgt spid="1034"/>
                                        </p:tgtEl>
                                        <p:attrNameLst>
                                          <p:attrName>style.visibility</p:attrName>
                                        </p:attrNameLst>
                                      </p:cBhvr>
                                      <p:to>
                                        <p:strVal val="visible"/>
                                      </p:to>
                                    </p:set>
                                    <p:animEffect transition="in" filter="fade">
                                      <p:cBhvr>
                                        <p:cTn id="71" dur="500"/>
                                        <p:tgtEl>
                                          <p:spTgt spid="1034"/>
                                        </p:tgtEl>
                                      </p:cBhvr>
                                    </p:animEffect>
                                  </p:childTnLst>
                                </p:cTn>
                              </p:par>
                              <p:par>
                                <p:cTn id="72" presetID="10" presetClass="entr" presetSubtype="0" fill="hold" nodeType="withEffect">
                                  <p:stCondLst>
                                    <p:cond delay="500"/>
                                  </p:stCondLst>
                                  <p:childTnLst>
                                    <p:set>
                                      <p:cBhvr>
                                        <p:cTn id="73" dur="1" fill="hold">
                                          <p:stCondLst>
                                            <p:cond delay="0"/>
                                          </p:stCondLst>
                                        </p:cTn>
                                        <p:tgtEl>
                                          <p:spTgt spid="157"/>
                                        </p:tgtEl>
                                        <p:attrNameLst>
                                          <p:attrName>style.visibility</p:attrName>
                                        </p:attrNameLst>
                                      </p:cBhvr>
                                      <p:to>
                                        <p:strVal val="visible"/>
                                      </p:to>
                                    </p:set>
                                    <p:animEffect transition="in" filter="fade">
                                      <p:cBhvr>
                                        <p:cTn id="74"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149" grpId="0" animBg="1"/>
      <p:bldP spid="149" grpId="1" animBg="1"/>
      <p:bldP spid="150" grpId="0" animBg="1"/>
      <p:bldP spid="15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xfrm>
            <a:off x="952498" y="-83472"/>
            <a:ext cx="11099801" cy="2159001"/>
          </a:xfrm>
          <a:prstGeom prst="rect">
            <a:avLst/>
          </a:prstGeom>
        </p:spPr>
        <p:txBody>
          <a:bodyPr/>
          <a:lstStyle/>
          <a:p>
            <a:r>
              <a:rPr dirty="0"/>
              <a:t>Experiment</a:t>
            </a:r>
          </a:p>
        </p:txBody>
      </p:sp>
      <p:sp>
        <p:nvSpPr>
          <p:cNvPr id="136" name="Shape 136"/>
          <p:cNvSpPr>
            <a:spLocks noGrp="1"/>
          </p:cNvSpPr>
          <p:nvPr>
            <p:ph type="body" idx="1"/>
          </p:nvPr>
        </p:nvSpPr>
        <p:spPr>
          <a:xfrm>
            <a:off x="1309108" y="2582316"/>
            <a:ext cx="11099801" cy="2938992"/>
          </a:xfrm>
          <a:prstGeom prst="rect">
            <a:avLst/>
          </a:prstGeom>
        </p:spPr>
        <p:txBody>
          <a:bodyPr anchor="t"/>
          <a:lstStyle/>
          <a:p>
            <a:r>
              <a:rPr lang="en-US" dirty="0">
                <a:solidFill>
                  <a:schemeClr val="tx1"/>
                </a:solidFill>
              </a:rPr>
              <a:t>C</a:t>
            </a:r>
            <a:r>
              <a:rPr dirty="0">
                <a:solidFill>
                  <a:schemeClr val="tx1"/>
                </a:solidFill>
              </a:rPr>
              <a:t>ooling </a:t>
            </a:r>
          </a:p>
          <a:p>
            <a:r>
              <a:rPr dirty="0">
                <a:solidFill>
                  <a:schemeClr val="tx1"/>
                </a:solidFill>
              </a:rPr>
              <a:t>Exp. Sequence ( Gates,</a:t>
            </a:r>
            <a:r>
              <a:rPr lang="en-US" dirty="0">
                <a:solidFill>
                  <a:schemeClr val="tx1"/>
                </a:solidFill>
              </a:rPr>
              <a:t> Qubit</a:t>
            </a:r>
            <a:r>
              <a:rPr dirty="0">
                <a:solidFill>
                  <a:schemeClr val="tx1"/>
                </a:solidFill>
              </a:rPr>
              <a:t> </a:t>
            </a:r>
            <a:r>
              <a:rPr lang="en-US" dirty="0">
                <a:solidFill>
                  <a:schemeClr val="tx1"/>
                </a:solidFill>
              </a:rPr>
              <a:t>rotations</a:t>
            </a:r>
            <a:r>
              <a:rPr dirty="0">
                <a:solidFill>
                  <a:schemeClr val="tx1"/>
                </a:solidFill>
              </a:rPr>
              <a:t>,</a:t>
            </a:r>
            <a:r>
              <a:rPr lang="en-US" dirty="0">
                <a:solidFill>
                  <a:schemeClr val="tx1"/>
                </a:solidFill>
              </a:rPr>
              <a:t> </a:t>
            </a:r>
            <a:r>
              <a:rPr dirty="0">
                <a:solidFill>
                  <a:schemeClr val="tx1"/>
                </a:solidFill>
              </a:rPr>
              <a:t>etc.)</a:t>
            </a:r>
          </a:p>
          <a:p>
            <a:r>
              <a:rPr lang="en-US" dirty="0">
                <a:solidFill>
                  <a:schemeClr val="tx1"/>
                </a:solidFill>
              </a:rPr>
              <a:t>measurement</a:t>
            </a:r>
            <a:endParaRPr dirty="0">
              <a:solidFill>
                <a:schemeClr val="tx1"/>
              </a:solidFill>
            </a:endParaRPr>
          </a:p>
        </p:txBody>
      </p:sp>
      <p:sp>
        <p:nvSpPr>
          <p:cNvPr id="137" name="Shape 137"/>
          <p:cNvSpPr/>
          <p:nvPr/>
        </p:nvSpPr>
        <p:spPr>
          <a:xfrm>
            <a:off x="657913" y="1791132"/>
            <a:ext cx="4988546"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For N=1:Exp.</a:t>
            </a:r>
            <a:r>
              <a:rPr lang="en-US" dirty="0"/>
              <a:t> </a:t>
            </a:r>
            <a:r>
              <a:rPr dirty="0"/>
              <a:t>repetition</a:t>
            </a:r>
          </a:p>
        </p:txBody>
      </p:sp>
      <p:sp>
        <p:nvSpPr>
          <p:cNvPr id="139" name="Shape 139"/>
          <p:cNvSpPr/>
          <p:nvPr/>
        </p:nvSpPr>
        <p:spPr>
          <a:xfrm>
            <a:off x="657913" y="5513984"/>
            <a:ext cx="1053847"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END</a:t>
            </a:r>
          </a:p>
        </p:txBody>
      </p:sp>
      <p:sp>
        <p:nvSpPr>
          <p:cNvPr id="140" name="Shape 140"/>
          <p:cNvSpPr/>
          <p:nvPr/>
        </p:nvSpPr>
        <p:spPr>
          <a:xfrm>
            <a:off x="657914" y="6401851"/>
            <a:ext cx="3895344"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r>
              <a:rPr dirty="0">
                <a:solidFill>
                  <a:schemeClr val="tx1"/>
                </a:solidFill>
              </a:rPr>
              <a:t>Image Processing </a:t>
            </a:r>
            <a:endParaRPr lang="en-US" dirty="0">
              <a:solidFill>
                <a:schemeClr val="tx1"/>
              </a:solidFill>
            </a:endParaRPr>
          </a:p>
        </p:txBody>
      </p:sp>
      <p:sp>
        <p:nvSpPr>
          <p:cNvPr id="2" name="TextBox 1"/>
          <p:cNvSpPr txBox="1"/>
          <p:nvPr/>
        </p:nvSpPr>
        <p:spPr>
          <a:xfrm>
            <a:off x="4315961" y="8470146"/>
            <a:ext cx="43728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FF0000"/>
                </a:solidFill>
                <a:effectLst/>
                <a:uFillTx/>
                <a:latin typeface="+mn-lt"/>
                <a:ea typeface="+mn-ea"/>
                <a:cs typeface="+mn-cs"/>
                <a:sym typeface="Helvetica Light"/>
              </a:rPr>
              <a:t>Takes ~seconds</a:t>
            </a:r>
          </a:p>
        </p:txBody>
      </p:sp>
      <p:grpSp>
        <p:nvGrpSpPr>
          <p:cNvPr id="6" name="Group 5"/>
          <p:cNvGrpSpPr/>
          <p:nvPr/>
        </p:nvGrpSpPr>
        <p:grpSpPr>
          <a:xfrm>
            <a:off x="657913" y="7155792"/>
            <a:ext cx="4231527" cy="1566384"/>
            <a:chOff x="8268580" y="1219573"/>
            <a:chExt cx="4231527" cy="1566384"/>
          </a:xfrm>
        </p:grpSpPr>
        <p:sp>
          <p:nvSpPr>
            <p:cNvPr id="5" name="Rectangle 4"/>
            <p:cNvSpPr/>
            <p:nvPr/>
          </p:nvSpPr>
          <p:spPr>
            <a:xfrm>
              <a:off x="8268580" y="1219573"/>
              <a:ext cx="2933411" cy="1566384"/>
            </a:xfrm>
            <a:prstGeom prst="rect">
              <a:avLst/>
            </a:prstGeom>
            <a:solidFill>
              <a:schemeClr val="lt1">
                <a:alpha val="0"/>
              </a:schemeClr>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3" name="Rectangle 2"/>
            <p:cNvSpPr/>
            <p:nvPr/>
          </p:nvSpPr>
          <p:spPr>
            <a:xfrm>
              <a:off x="8648700" y="1908246"/>
              <a:ext cx="533400" cy="461287"/>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Rectangle 10"/>
            <p:cNvSpPr/>
            <p:nvPr/>
          </p:nvSpPr>
          <p:spPr>
            <a:xfrm>
              <a:off x="9209986" y="1910441"/>
              <a:ext cx="533400" cy="461287"/>
            </a:xfrm>
            <a:prstGeom prst="rect">
              <a:avLst/>
            </a:prstGeom>
            <a:solidFill>
              <a:schemeClr val="accent2">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Rectangle 11"/>
            <p:cNvSpPr/>
            <p:nvPr/>
          </p:nvSpPr>
          <p:spPr>
            <a:xfrm>
              <a:off x="9781486" y="1910441"/>
              <a:ext cx="533400" cy="461287"/>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Multiply 12"/>
            <p:cNvSpPr/>
            <p:nvPr/>
          </p:nvSpPr>
          <p:spPr>
            <a:xfrm>
              <a:off x="10054064" y="1234563"/>
              <a:ext cx="398202" cy="593517"/>
            </a:xfrm>
            <a:prstGeom prst="mathMultiply">
              <a:avLst/>
            </a:prstGeom>
            <a:solidFill>
              <a:schemeClr val="tx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TextBox 13"/>
            <p:cNvSpPr txBox="1"/>
            <p:nvPr/>
          </p:nvSpPr>
          <p:spPr>
            <a:xfrm>
              <a:off x="10437276" y="1268800"/>
              <a:ext cx="143494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N</a:t>
              </a:r>
            </a:p>
          </p:txBody>
        </p:sp>
        <p:sp>
          <p:nvSpPr>
            <p:cNvPr id="15" name="Rectangle 14"/>
            <p:cNvSpPr/>
            <p:nvPr/>
          </p:nvSpPr>
          <p:spPr>
            <a:xfrm>
              <a:off x="11966707" y="1925726"/>
              <a:ext cx="533400" cy="461287"/>
            </a:xfrm>
            <a:prstGeom prst="rect">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ight Arrow 3"/>
            <p:cNvSpPr/>
            <p:nvPr/>
          </p:nvSpPr>
          <p:spPr>
            <a:xfrm>
              <a:off x="10946278" y="1982490"/>
              <a:ext cx="943905" cy="344592"/>
            </a:xfrm>
            <a:prstGeom prst="righ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19" name="Rectangle 18"/>
          <p:cNvSpPr/>
          <p:nvPr/>
        </p:nvSpPr>
        <p:spPr>
          <a:xfrm>
            <a:off x="1157445" y="2662187"/>
            <a:ext cx="533400" cy="461287"/>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Rectangle 19"/>
          <p:cNvSpPr/>
          <p:nvPr/>
        </p:nvSpPr>
        <p:spPr>
          <a:xfrm>
            <a:off x="1157445" y="3778459"/>
            <a:ext cx="533400" cy="461287"/>
          </a:xfrm>
          <a:prstGeom prst="rect">
            <a:avLst/>
          </a:prstGeom>
          <a:solidFill>
            <a:schemeClr val="accent2">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Rectangle 20"/>
          <p:cNvSpPr/>
          <p:nvPr/>
        </p:nvSpPr>
        <p:spPr>
          <a:xfrm>
            <a:off x="1184836" y="4911215"/>
            <a:ext cx="533400" cy="461287"/>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9" name="TextBox 8"/>
          <p:cNvSpPr txBox="1"/>
          <p:nvPr/>
        </p:nvSpPr>
        <p:spPr>
          <a:xfrm>
            <a:off x="124513" y="3461296"/>
            <a:ext cx="122936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sz="3600" b="1" i="0" u="sng" strike="noStrike" cap="none" spc="0" normalizeH="0" baseline="0" dirty="0">
                <a:ln>
                  <a:noFill/>
                </a:ln>
                <a:solidFill>
                  <a:srgbClr val="FF0000"/>
                </a:solidFill>
                <a:effectLst/>
                <a:uFillTx/>
                <a:latin typeface="+mn-lt"/>
                <a:ea typeface="+mn-ea"/>
                <a:cs typeface="+mn-cs"/>
                <a:sym typeface="Helvetica Light"/>
              </a:rPr>
              <a:t>Problem</a:t>
            </a:r>
          </a:p>
          <a:p>
            <a:pPr marL="0" marR="0" indent="0"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Data access only at</a:t>
            </a:r>
            <a:r>
              <a:rPr kumimoji="0" lang="en-US" sz="3600" b="0" i="0" u="none" strike="noStrike" cap="none" spc="0" normalizeH="0" dirty="0">
                <a:ln>
                  <a:noFill/>
                </a:ln>
                <a:solidFill>
                  <a:srgbClr val="000000"/>
                </a:solidFill>
                <a:effectLst/>
                <a:uFillTx/>
                <a:latin typeface="+mn-lt"/>
                <a:ea typeface="+mn-ea"/>
                <a:cs typeface="+mn-cs"/>
                <a:sym typeface="Helvetica Light"/>
              </a:rPr>
              <a:t> the end of exp</a:t>
            </a:r>
            <a:r>
              <a:rPr lang="en-US" dirty="0"/>
              <a:t>eriment (after the N repetitions) </a:t>
            </a:r>
          </a:p>
          <a:p>
            <a:pPr marL="0" marR="0" indent="0" defTabSz="584200" rtl="0" fontAlgn="auto" latinLnBrk="0" hangingPunct="0">
              <a:lnSpc>
                <a:spcPct val="100000"/>
              </a:lnSpc>
              <a:spcBef>
                <a:spcPts val="0"/>
              </a:spcBef>
              <a:spcAft>
                <a:spcPts val="0"/>
              </a:spcAft>
              <a:buClrTx/>
              <a:buSzTx/>
              <a:buFontTx/>
              <a:buNone/>
              <a:tabLst/>
            </a:pPr>
            <a:r>
              <a:rPr lang="en-US" dirty="0"/>
              <a:t>Cannot perform real time operations</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2" name="Rectangle 21"/>
          <p:cNvSpPr/>
          <p:nvPr/>
        </p:nvSpPr>
        <p:spPr>
          <a:xfrm>
            <a:off x="124513" y="6499502"/>
            <a:ext cx="533400" cy="461287"/>
          </a:xfrm>
          <a:prstGeom prst="rect">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7"/>
                                        </p:tgtEl>
                                      </p:cBhvr>
                                    </p:animEffect>
                                    <p:set>
                                      <p:cBhvr>
                                        <p:cTn id="12" dur="1" fill="hold">
                                          <p:stCondLst>
                                            <p:cond delay="499"/>
                                          </p:stCondLst>
                                        </p:cTn>
                                        <p:tgtEl>
                                          <p:spTgt spid="137"/>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6">
                                            <p:txEl>
                                              <p:pRg st="0" end="0"/>
                                            </p:txEl>
                                          </p:spTgt>
                                        </p:tgtEl>
                                      </p:cBhvr>
                                    </p:animEffect>
                                    <p:set>
                                      <p:cBhvr>
                                        <p:cTn id="15" dur="1" fill="hold">
                                          <p:stCondLst>
                                            <p:cond delay="499"/>
                                          </p:stCondLst>
                                        </p:cTn>
                                        <p:tgtEl>
                                          <p:spTgt spid="136">
                                            <p:txEl>
                                              <p:pRg st="0" end="0"/>
                                            </p:txEl>
                                          </p:spTgt>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36">
                                            <p:txEl>
                                              <p:pRg st="1" end="1"/>
                                            </p:txEl>
                                          </p:spTgt>
                                        </p:tgtEl>
                                      </p:cBhvr>
                                    </p:animEffect>
                                    <p:set>
                                      <p:cBhvr>
                                        <p:cTn id="18" dur="1" fill="hold">
                                          <p:stCondLst>
                                            <p:cond delay="499"/>
                                          </p:stCondLst>
                                        </p:cTn>
                                        <p:tgtEl>
                                          <p:spTgt spid="136">
                                            <p:txEl>
                                              <p:pRg st="1" end="1"/>
                                            </p:txEl>
                                          </p:spTgt>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36">
                                            <p:txEl>
                                              <p:pRg st="2" end="2"/>
                                            </p:txEl>
                                          </p:spTgt>
                                        </p:tgtEl>
                                      </p:cBhvr>
                                    </p:animEffect>
                                    <p:set>
                                      <p:cBhvr>
                                        <p:cTn id="21" dur="1" fill="hold">
                                          <p:stCondLst>
                                            <p:cond delay="499"/>
                                          </p:stCondLst>
                                        </p:cTn>
                                        <p:tgtEl>
                                          <p:spTgt spid="136">
                                            <p:txEl>
                                              <p:pRg st="2" end="2"/>
                                            </p:txEl>
                                          </p:spTgt>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36">
                                            <p:bg/>
                                          </p:spTgt>
                                        </p:tgtEl>
                                      </p:cBhvr>
                                    </p:animEffect>
                                    <p:set>
                                      <p:cBhvr>
                                        <p:cTn id="24" dur="1" fill="hold">
                                          <p:stCondLst>
                                            <p:cond delay="499"/>
                                          </p:stCondLst>
                                        </p:cTn>
                                        <p:tgtEl>
                                          <p:spTgt spid="136">
                                            <p:bg/>
                                          </p:spTgt>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139"/>
                                        </p:tgtEl>
                                      </p:cBhvr>
                                    </p:animEffect>
                                    <p:set>
                                      <p:cBhvr>
                                        <p:cTn id="33" dur="1" fill="hold">
                                          <p:stCondLst>
                                            <p:cond delay="499"/>
                                          </p:stCondLst>
                                        </p:cTn>
                                        <p:tgtEl>
                                          <p:spTgt spid="139"/>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140"/>
                                        </p:tgtEl>
                                      </p:cBhvr>
                                    </p:animEffect>
                                    <p:set>
                                      <p:cBhvr>
                                        <p:cTn id="36" dur="1" fill="hold">
                                          <p:stCondLst>
                                            <p:cond delay="499"/>
                                          </p:stCondLst>
                                        </p:cTn>
                                        <p:tgtEl>
                                          <p:spTgt spid="14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build="p" animBg="1"/>
      <p:bldP spid="137" grpId="0" animBg="1"/>
      <p:bldP spid="139" grpId="0" animBg="1"/>
      <p:bldP spid="140" grpId="0" animBg="1"/>
      <p:bldP spid="19" grpId="0" animBg="1"/>
      <p:bldP spid="20" grpId="0" animBg="1"/>
      <p:bldP spid="21"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title"/>
          </p:nvPr>
        </p:nvSpPr>
        <p:spPr>
          <a:xfrm>
            <a:off x="952501" y="0"/>
            <a:ext cx="11099800" cy="2159000"/>
          </a:xfrm>
          <a:prstGeom prst="rect">
            <a:avLst/>
          </a:prstGeom>
        </p:spPr>
        <p:txBody>
          <a:bodyPr/>
          <a:lstStyle/>
          <a:p>
            <a:r>
              <a:rPr dirty="0"/>
              <a:t>Solution</a:t>
            </a:r>
          </a:p>
        </p:txBody>
      </p:sp>
      <p:sp>
        <p:nvSpPr>
          <p:cNvPr id="143" name="Shape 143"/>
          <p:cNvSpPr>
            <a:spLocks noGrp="1"/>
          </p:cNvSpPr>
          <p:nvPr>
            <p:ph type="body" idx="1"/>
          </p:nvPr>
        </p:nvSpPr>
        <p:spPr>
          <a:xfrm>
            <a:off x="952501" y="702736"/>
            <a:ext cx="11099801" cy="6286501"/>
          </a:xfrm>
          <a:prstGeom prst="rect">
            <a:avLst/>
          </a:prstGeom>
        </p:spPr>
        <p:txBody>
          <a:bodyPr/>
          <a:lstStyle/>
          <a:p>
            <a:r>
              <a:rPr lang="en-US" dirty="0"/>
              <a:t>R</a:t>
            </a:r>
            <a:r>
              <a:rPr dirty="0"/>
              <a:t>eadout system that is connected to the camera via Camera</a:t>
            </a:r>
            <a:r>
              <a:rPr lang="en-US" dirty="0"/>
              <a:t> </a:t>
            </a:r>
            <a:r>
              <a:rPr dirty="0"/>
              <a:t>Link communication Protocol </a:t>
            </a:r>
          </a:p>
          <a:p>
            <a:r>
              <a:rPr lang="en-US" dirty="0"/>
              <a:t>A</a:t>
            </a:r>
            <a:r>
              <a:rPr dirty="0"/>
              <a:t>llows access to</a:t>
            </a:r>
            <a:r>
              <a:rPr lang="en-US" dirty="0"/>
              <a:t> live raw</a:t>
            </a:r>
            <a:r>
              <a:rPr dirty="0"/>
              <a:t> image data</a:t>
            </a:r>
            <a:r>
              <a:rPr lang="en-US" dirty="0"/>
              <a:t> (between exposures)</a:t>
            </a:r>
          </a:p>
          <a:p>
            <a:r>
              <a:rPr dirty="0"/>
              <a:t>Followed by a controlled feedback on the ions (</a:t>
            </a:r>
            <a:r>
              <a:rPr lang="en-US" dirty="0"/>
              <a:t>a</a:t>
            </a:r>
            <a:r>
              <a:rPr dirty="0"/>
              <a:t>ccording to results)</a:t>
            </a:r>
          </a:p>
        </p:txBody>
      </p:sp>
      <p:pic>
        <p:nvPicPr>
          <p:cNvPr id="5" name="Picture 2" descr="Image result for andor ultra 879 camera li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522" y="7715250"/>
            <a:ext cx="2381250" cy="20383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332563" y="8152121"/>
            <a:ext cx="1446662" cy="1241947"/>
          </a:xfrm>
          <a:prstGeom prst="rect">
            <a:avLst/>
          </a:prstGeom>
          <a:solidFill>
            <a:srgbClr val="00B05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Rectangle 6"/>
          <p:cNvSpPr/>
          <p:nvPr/>
        </p:nvSpPr>
        <p:spPr>
          <a:xfrm>
            <a:off x="6339386" y="5586341"/>
            <a:ext cx="1446662" cy="1241947"/>
          </a:xfrm>
          <a:prstGeom prst="rect">
            <a:avLst/>
          </a:prstGeom>
          <a:solidFill>
            <a:schemeClr val="accent6">
              <a:lumMod val="60000"/>
              <a:lumOff val="4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9335070" y="5586341"/>
            <a:ext cx="1446662" cy="1241947"/>
          </a:xfrm>
          <a:prstGeom prst="rect">
            <a:avLst/>
          </a:prstGeom>
          <a:solidFill>
            <a:schemeClr val="accent5">
              <a:lumMod val="60000"/>
              <a:lumOff val="4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9" name="TextBox 8"/>
          <p:cNvSpPr txBox="1"/>
          <p:nvPr/>
        </p:nvSpPr>
        <p:spPr>
          <a:xfrm>
            <a:off x="8802807" y="5894699"/>
            <a:ext cx="2511188"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a:solidFill>
                  <a:schemeClr val="tx1"/>
                </a:solidFill>
              </a:rPr>
              <a:t>Frame</a:t>
            </a:r>
          </a:p>
          <a:p>
            <a:r>
              <a:rPr lang="en-US" sz="2000" dirty="0">
                <a:solidFill>
                  <a:schemeClr val="tx1"/>
                </a:solidFill>
              </a:rPr>
              <a:t> grabber</a:t>
            </a:r>
          </a:p>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tx1"/>
              </a:solidFill>
              <a:effectLst/>
              <a:uFillTx/>
              <a:sym typeface="Helvetica Light"/>
            </a:endParaRPr>
          </a:p>
        </p:txBody>
      </p:sp>
      <p:cxnSp>
        <p:nvCxnSpPr>
          <p:cNvPr id="10" name="Straight Arrow Connector 9"/>
          <p:cNvCxnSpPr/>
          <p:nvPr/>
        </p:nvCxnSpPr>
        <p:spPr>
          <a:xfrm flipH="1" flipV="1">
            <a:off x="9921923" y="6982176"/>
            <a:ext cx="13647" cy="828751"/>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p:cNvCxnSpPr/>
          <p:nvPr/>
        </p:nvCxnSpPr>
        <p:spPr>
          <a:xfrm flipH="1">
            <a:off x="7042247" y="7052296"/>
            <a:ext cx="13647" cy="828751"/>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p:cNvCxnSpPr/>
          <p:nvPr/>
        </p:nvCxnSpPr>
        <p:spPr>
          <a:xfrm rot="16200000" flipH="1">
            <a:off x="8452760" y="8362687"/>
            <a:ext cx="13647" cy="828751"/>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p:cNvCxnSpPr/>
          <p:nvPr/>
        </p:nvCxnSpPr>
        <p:spPr>
          <a:xfrm rot="5400000">
            <a:off x="8511261" y="5786115"/>
            <a:ext cx="13647" cy="828751"/>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4" name="TextBox 13"/>
          <p:cNvSpPr txBox="1"/>
          <p:nvPr/>
        </p:nvSpPr>
        <p:spPr>
          <a:xfrm>
            <a:off x="5800300" y="8573423"/>
            <a:ext cx="251118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a:solidFill>
                  <a:schemeClr val="tx1"/>
                </a:solidFill>
              </a:rPr>
              <a:t>Experiment</a:t>
            </a:r>
          </a:p>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tx1"/>
              </a:solidFill>
              <a:effectLst/>
              <a:uFillTx/>
              <a:sym typeface="Helvetica Light"/>
            </a:endParaRPr>
          </a:p>
        </p:txBody>
      </p:sp>
      <p:sp>
        <p:nvSpPr>
          <p:cNvPr id="15" name="TextBox 14"/>
          <p:cNvSpPr txBox="1"/>
          <p:nvPr/>
        </p:nvSpPr>
        <p:spPr>
          <a:xfrm>
            <a:off x="5800300" y="6007643"/>
            <a:ext cx="251118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a:solidFill>
                  <a:schemeClr val="tx1"/>
                </a:solidFill>
              </a:rPr>
              <a:t>FPGA</a:t>
            </a:r>
          </a:p>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tx1"/>
              </a:solidFill>
              <a:effectLst/>
              <a:uFillTx/>
              <a:sym typeface="Helvetica Light"/>
            </a:endParaRPr>
          </a:p>
        </p:txBody>
      </p:sp>
      <p:grpSp>
        <p:nvGrpSpPr>
          <p:cNvPr id="16" name="Group 15"/>
          <p:cNvGrpSpPr/>
          <p:nvPr/>
        </p:nvGrpSpPr>
        <p:grpSpPr>
          <a:xfrm>
            <a:off x="11525069" y="8963274"/>
            <a:ext cx="1344770" cy="555720"/>
            <a:chOff x="10734758" y="1926244"/>
            <a:chExt cx="2107442" cy="737461"/>
          </a:xfrm>
        </p:grpSpPr>
        <p:pic>
          <p:nvPicPr>
            <p:cNvPr id="17"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2868" t="20589" r="46584" b="12453"/>
            <a:stretch/>
          </p:blipFill>
          <p:spPr bwMode="auto">
            <a:xfrm>
              <a:off x="10734758" y="1926244"/>
              <a:ext cx="72799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2868" t="20589" r="46584" b="12453"/>
            <a:stretch/>
          </p:blipFill>
          <p:spPr bwMode="auto">
            <a:xfrm>
              <a:off x="12114210" y="1934519"/>
              <a:ext cx="727990" cy="725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2868" t="20589" r="46584" b="12453"/>
            <a:stretch/>
          </p:blipFill>
          <p:spPr bwMode="auto">
            <a:xfrm>
              <a:off x="11449392" y="1930280"/>
              <a:ext cx="72799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20021" r="69452" b="13020"/>
          <a:stretch/>
        </p:blipFill>
        <p:spPr bwMode="auto">
          <a:xfrm>
            <a:off x="12396717" y="9003797"/>
            <a:ext cx="472693" cy="475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5400000">
            <a:off x="9815249" y="7205239"/>
            <a:ext cx="962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CL</a:t>
            </a:r>
          </a:p>
        </p:txBody>
      </p:sp>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6079</TotalTime>
  <Words>1856</Words>
  <Application>Microsoft Office PowerPoint</Application>
  <PresentationFormat>Custom</PresentationFormat>
  <Paragraphs>258</Paragraphs>
  <Slides>26</Slides>
  <Notes>13</Notes>
  <HiddenSlides>11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Cambria Math</vt:lpstr>
      <vt:lpstr>Helvetica</vt:lpstr>
      <vt:lpstr>Helvetica Light</vt:lpstr>
      <vt:lpstr>Helvetica Neue</vt:lpstr>
      <vt:lpstr>White</vt:lpstr>
      <vt:lpstr>Real-time Detection &amp; Coherent Feedback in Trapped ions</vt:lpstr>
      <vt:lpstr>Thank You Ion trappers </vt:lpstr>
      <vt:lpstr>Motivation</vt:lpstr>
      <vt:lpstr>Quantum error correction</vt:lpstr>
      <vt:lpstr>Our system: Trapped ions</vt:lpstr>
      <vt:lpstr>Sr^+   as Qubit</vt:lpstr>
      <vt:lpstr>Detection</vt:lpstr>
      <vt:lpstr>Experiment</vt:lpstr>
      <vt:lpstr>Solution</vt:lpstr>
      <vt:lpstr>How?</vt:lpstr>
      <vt:lpstr>PowerPoint Presentation</vt:lpstr>
      <vt:lpstr>So far…</vt:lpstr>
      <vt:lpstr>Live Readout</vt:lpstr>
      <vt:lpstr>Feedback</vt:lpstr>
      <vt:lpstr>Results</vt:lpstr>
      <vt:lpstr>Preliminary Results</vt:lpstr>
      <vt:lpstr>PowerPoint Presentation</vt:lpstr>
      <vt:lpstr>PowerPoint Presentation</vt:lpstr>
      <vt:lpstr>PowerPoint Presentation</vt:lpstr>
      <vt:lpstr>PowerPoint Presentation</vt:lpstr>
      <vt:lpstr>PowerPoint Presentation</vt:lpstr>
      <vt:lpstr>PowerPoint Presentation</vt:lpstr>
      <vt:lpstr>Outlook</vt:lpstr>
      <vt:lpstr>Summery</vt:lpstr>
      <vt:lpstr>In numbers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Coherent Feedback on Trapped ions</dc:title>
  <cp:lastModifiedBy>Edri</cp:lastModifiedBy>
  <cp:revision>237</cp:revision>
  <dcterms:modified xsi:type="dcterms:W3CDTF">2019-11-21T14:45:11Z</dcterms:modified>
</cp:coreProperties>
</file>